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71" r:id="rId16"/>
    <p:sldId id="273" r:id="rId17"/>
    <p:sldId id="272" r:id="rId18"/>
    <p:sldId id="274" r:id="rId1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3B957-5D19-4557-A6DB-69F8E083ED4C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5A7EA-0967-45EE-A38E-BC5D71B21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578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4BDD5-4944-45A6-AC0B-6A3783490BD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0D809-0F01-4879-B523-820C1419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1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0D809-0F01-4879-B523-820C1419B7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04046-AF5F-4C04-8834-D5B774D4084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65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0D809-0F01-4879-B523-820C1419B7C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36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EAC1-B404-48C9-ADD8-05B0120F819E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4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9C47-B95A-4D81-9687-BF8FEDA7AB58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6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80BB-CB83-483B-BFBC-A66C50E764F7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6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000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 baseline="0">
                <a:latin typeface="BrowalliaUPC" panose="020B0604020202020204" pitchFamily="34" charset="-34"/>
                <a:cs typeface="BrowalliaUPC" panose="020B0604020202020204" pitchFamily="34" charset="-34"/>
              </a:defRPr>
            </a:lvl1pPr>
            <a:lvl2pPr>
              <a:defRPr sz="3000" baseline="0">
                <a:latin typeface="BrowalliaUPC" panose="020B0604020202020204" pitchFamily="34" charset="-34"/>
                <a:cs typeface="BrowalliaUPC" panose="020B0604020202020204" pitchFamily="34" charset="-34"/>
              </a:defRPr>
            </a:lvl2pPr>
            <a:lvl3pPr>
              <a:defRPr>
                <a:latin typeface="BrowalliaUPC" panose="020B0604020202020204" pitchFamily="34" charset="-34"/>
                <a:cs typeface="BrowalliaUPC" panose="020B0604020202020204" pitchFamily="34" charset="-34"/>
              </a:defRPr>
            </a:lvl3pPr>
            <a:lvl4pPr>
              <a:defRPr>
                <a:latin typeface="BrowalliaUPC" panose="020B0604020202020204" pitchFamily="34" charset="-34"/>
                <a:cs typeface="BrowalliaUPC" panose="020B0604020202020204" pitchFamily="34" charset="-34"/>
              </a:defRPr>
            </a:lvl4pPr>
            <a:lvl5pPr>
              <a:defRPr>
                <a:latin typeface="BrowalliaUPC" panose="020B0604020202020204" pitchFamily="34" charset="-34"/>
                <a:cs typeface="BrowalliaUPC" panose="020B0604020202020204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4341-09B2-4479-9590-CEB591DF0356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7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34F8-AA32-4CEE-9BE5-954862F1B1B1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36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5371-F393-4BC9-BAA6-4A1EC64223D6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0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184-D9E1-4B6E-BA31-4116E5F0F96C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0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7C0B-3108-466D-BD69-05629ED12EB0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7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C6A7-5C2A-4E9C-ADFD-43C7D7D0BEE9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8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1A5E-2083-41C5-B856-DBAB347FCB35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1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4E32-82EC-4C04-B87B-463BC7E5C567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1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4A343-1778-4E7D-9C8C-130D46AF4C06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7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ee@g.swu.ac.t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swu.ac.th/bounce.php?course=2990" TargetMode="External"/><Relationship Id="rId2" Type="http://schemas.openxmlformats.org/officeDocument/2006/relationships/hyperlink" Target="https://opencourse.swu.ac.th/bounce.php?course=9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serv.ku.ac.th/album/images/56exam/Ex1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yllabus.swu.ac.th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dservice.oop.swu.ac.th/Portals/26/Documents/A%2058/3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C00000"/>
                </a:solidFill>
              </a:rPr>
              <a:t>หลักการวัดและการประเมินผล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393517"/>
          </a:xfrm>
        </p:spPr>
        <p:txBody>
          <a:bodyPr>
            <a:normAutofit/>
          </a:bodyPr>
          <a:lstStyle/>
          <a:p>
            <a:endParaRPr lang="th-TH" dirty="0" smtClean="0"/>
          </a:p>
          <a:p>
            <a:endParaRPr lang="th-TH" dirty="0"/>
          </a:p>
          <a:p>
            <a:r>
              <a:rPr lang="th-TH" sz="3000" dirty="0" smtClean="0"/>
              <a:t>สุณี  รักษาเกียรติศักดิ์ </a:t>
            </a:r>
          </a:p>
          <a:p>
            <a:r>
              <a:rPr lang="en-US" sz="3000" dirty="0" smtClean="0"/>
              <a:t>sunee@g.swu.ac.th</a:t>
            </a:r>
            <a:endParaRPr lang="th-TH" sz="3000" dirty="0" smtClean="0"/>
          </a:p>
          <a:p>
            <a:r>
              <a:rPr lang="th-TH" sz="3000" dirty="0" smtClean="0"/>
              <a:t>28 มีนาคม 2560</a:t>
            </a:r>
            <a:endParaRPr lang="en-US" sz="3000" dirty="0" smtClean="0">
              <a:hlinkClick r:id="rId3"/>
            </a:endParaRPr>
          </a:p>
          <a:p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smtClean="0"/>
              <a:t>โครงการการจัดการความรู้เพื่อการพัฒนานิสิตและบุคลากร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8373" y="498764"/>
            <a:ext cx="8125691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/>
              <a:t>โครงการการจัดการความรู้เพื่อการพัฒนานิสิตและ</a:t>
            </a:r>
            <a:r>
              <a:rPr lang="th-TH" sz="3200" b="1" dirty="0" smtClean="0"/>
              <a:t>บุคลากร</a:t>
            </a:r>
            <a:br>
              <a:rPr lang="th-TH" sz="3200" b="1" dirty="0" smtClean="0"/>
            </a:br>
            <a:r>
              <a:rPr lang="th-TH" sz="3200" b="1" dirty="0" smtClean="0"/>
              <a:t>เรื่อง </a:t>
            </a:r>
            <a:r>
              <a:rPr lang="th-TH" sz="3200" b="1" dirty="0"/>
              <a:t>"การพิจารณาการตัดเกรดและวิธีการตัดเกรด"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00416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การตัดเกรดแบบอิงกลุ่ม </a:t>
            </a:r>
            <a:r>
              <a:rPr lang="en-US" sz="3000" dirty="0" smtClean="0"/>
              <a:t>(Norm Referenced)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แปลค</a:t>
            </a:r>
            <a:r>
              <a:rPr lang="th-TH" dirty="0"/>
              <a:t>วามหมายของ</a:t>
            </a:r>
            <a:r>
              <a:rPr lang="th-TH" dirty="0" smtClean="0"/>
              <a:t>คะแนนรวมโดย</a:t>
            </a:r>
            <a:r>
              <a:rPr lang="th-TH" dirty="0"/>
              <a:t>เปรียบเทียบความสามารถกันในกลุ่มที่ใช้แบบทดสอบเดียวกัน ซึ่งอาจจะบอกได้ยา</a:t>
            </a:r>
            <a:r>
              <a:rPr lang="th-TH" dirty="0" smtClean="0"/>
              <a:t>กว่าผู้เรียนมีค</a:t>
            </a:r>
            <a:r>
              <a:rPr lang="th-TH" dirty="0"/>
              <a:t>วามสามารถในวิชานั้น </a:t>
            </a:r>
            <a:r>
              <a:rPr lang="th-TH" dirty="0" smtClean="0"/>
              <a:t>ในระดับใด คง</a:t>
            </a:r>
            <a:r>
              <a:rPr lang="th-TH" dirty="0"/>
              <a:t>บอกได้แต่ความสามารถที่เทียบกับ</a:t>
            </a:r>
            <a:r>
              <a:rPr lang="th-TH" dirty="0" smtClean="0"/>
              <a:t>กลุ่ม </a:t>
            </a:r>
          </a:p>
          <a:p>
            <a:endParaRPr lang="th-TH" dirty="0" smtClean="0"/>
          </a:p>
          <a:p>
            <a:r>
              <a:rPr lang="th-TH" dirty="0" smtClean="0"/>
              <a:t>เหมาะกับกลุ่มผู้เรียนขนาดใหญ่ ซึ่งมีการกระจายของคะแนนมาก ซึ่งโดยปกติแล้วคะแนนจะมีการแจกแจงแบบปกติ </a:t>
            </a:r>
            <a:r>
              <a:rPr lang="en-US" dirty="0" smtClean="0"/>
              <a:t>(Normal distribution) </a:t>
            </a:r>
            <a:r>
              <a:rPr lang="th-TH" dirty="0" smtClean="0"/>
              <a:t>ซึ่งพื้นที่ใต้โค้งจะเป็นดังนี้</a:t>
            </a:r>
            <a:endParaRPr lang="en-US" dirty="0" smtClean="0"/>
          </a:p>
          <a:p>
            <a:pPr marL="0" indent="0">
              <a:buNone/>
            </a:pPr>
            <a:r>
              <a:rPr lang="th-TH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34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  <a:endParaRPr lang="en-US" dirty="0"/>
          </a:p>
        </p:txBody>
      </p:sp>
      <p:pic>
        <p:nvPicPr>
          <p:cNvPr id="2050" name="Picture 2" descr="Image result for normal distribu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2335" y="1825625"/>
            <a:ext cx="707932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3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 8 </a:t>
            </a:r>
            <a:r>
              <a:rPr lang="th-TH" dirty="0" smtClean="0"/>
              <a:t>เกรด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dirty="0"/>
              <a:t>ระดับ</a:t>
            </a:r>
            <a:r>
              <a:rPr lang="th-TH" dirty="0" smtClean="0"/>
              <a:t>ขั้น  </a:t>
            </a:r>
            <a:r>
              <a:rPr lang="en-US" dirty="0" smtClean="0"/>
              <a:t>   </a:t>
            </a:r>
            <a:r>
              <a:rPr lang="th-TH" dirty="0" smtClean="0"/>
              <a:t>คะแนน </a:t>
            </a:r>
            <a:r>
              <a:rPr lang="en-US" dirty="0" smtClean="0"/>
              <a:t>Z</a:t>
            </a:r>
            <a:r>
              <a:rPr lang="th-TH" dirty="0" smtClean="0"/>
              <a:t>   </a:t>
            </a:r>
            <a:r>
              <a:rPr lang="en-US" dirty="0" smtClean="0"/>
              <a:t>  </a:t>
            </a:r>
            <a:r>
              <a:rPr lang="th-TH" dirty="0" smtClean="0"/>
              <a:t> คะแนน </a:t>
            </a:r>
            <a:r>
              <a:rPr lang="en-US" dirty="0" smtClean="0"/>
              <a:t>T </a:t>
            </a:r>
            <a:r>
              <a:rPr lang="th-TH" dirty="0" smtClean="0"/>
              <a:t>   </a:t>
            </a:r>
            <a:r>
              <a:rPr lang="en-US" dirty="0" smtClean="0"/>
              <a:t> 	%</a:t>
            </a:r>
            <a:endParaRPr lang="th-TH" dirty="0"/>
          </a:p>
          <a:p>
            <a:r>
              <a:rPr lang="th-TH" dirty="0"/>
              <a:t> </a:t>
            </a:r>
            <a:r>
              <a:rPr lang="en-US" dirty="0"/>
              <a:t>A </a:t>
            </a:r>
            <a:r>
              <a:rPr lang="th-TH" dirty="0"/>
              <a:t>	</a:t>
            </a:r>
            <a:r>
              <a:rPr lang="en-US" dirty="0" smtClean="0"/>
              <a:t>	&gt;=  1.5		65 	  	6.7</a:t>
            </a:r>
            <a:endParaRPr lang="en-US" dirty="0"/>
          </a:p>
          <a:p>
            <a:r>
              <a:rPr lang="en-US" dirty="0"/>
              <a:t> B+ </a:t>
            </a:r>
            <a:r>
              <a:rPr lang="th-TH" dirty="0"/>
              <a:t>	</a:t>
            </a:r>
            <a:r>
              <a:rPr lang="th-TH" dirty="0" smtClean="0"/>
              <a:t>	</a:t>
            </a:r>
            <a:r>
              <a:rPr lang="en-US" dirty="0" smtClean="0"/>
              <a:t>&gt;=  1.0		60 	  	9.2</a:t>
            </a:r>
            <a:endParaRPr lang="en-US" dirty="0"/>
          </a:p>
          <a:p>
            <a:r>
              <a:rPr lang="en-US" dirty="0"/>
              <a:t> B </a:t>
            </a:r>
            <a:r>
              <a:rPr lang="th-TH" dirty="0"/>
              <a:t>	</a:t>
            </a:r>
            <a:r>
              <a:rPr lang="en-US" dirty="0" smtClean="0"/>
              <a:t>	&gt;=  0.5		55 		15.0</a:t>
            </a:r>
            <a:endParaRPr lang="en-US" dirty="0"/>
          </a:p>
          <a:p>
            <a:r>
              <a:rPr lang="en-US" dirty="0"/>
              <a:t> C+ </a:t>
            </a:r>
            <a:r>
              <a:rPr lang="th-TH" dirty="0"/>
              <a:t>	</a:t>
            </a:r>
            <a:r>
              <a:rPr lang="th-TH" dirty="0" smtClean="0"/>
              <a:t>	</a:t>
            </a:r>
            <a:r>
              <a:rPr lang="en-US" dirty="0" smtClean="0"/>
              <a:t>&gt;=  0.0		50 		19.1</a:t>
            </a:r>
            <a:endParaRPr lang="en-US" dirty="0"/>
          </a:p>
          <a:p>
            <a:r>
              <a:rPr lang="en-US" dirty="0"/>
              <a:t> C </a:t>
            </a:r>
            <a:r>
              <a:rPr lang="th-TH" dirty="0"/>
              <a:t>	</a:t>
            </a:r>
            <a:r>
              <a:rPr lang="en-US" dirty="0" smtClean="0"/>
              <a:t>	&gt;= -0.5 	</a:t>
            </a:r>
            <a:r>
              <a:rPr lang="th-TH" dirty="0" smtClean="0"/>
              <a:t>	</a:t>
            </a:r>
            <a:r>
              <a:rPr lang="en-US" dirty="0" smtClean="0"/>
              <a:t>45 		19.1</a:t>
            </a:r>
            <a:endParaRPr lang="en-US" dirty="0"/>
          </a:p>
          <a:p>
            <a:r>
              <a:rPr lang="en-US" dirty="0"/>
              <a:t> D+ </a:t>
            </a:r>
            <a:r>
              <a:rPr lang="th-TH" dirty="0"/>
              <a:t>	</a:t>
            </a:r>
            <a:r>
              <a:rPr lang="th-TH" dirty="0" smtClean="0"/>
              <a:t>	</a:t>
            </a:r>
            <a:r>
              <a:rPr lang="en-US" dirty="0" smtClean="0"/>
              <a:t>&gt;= -1.0 	</a:t>
            </a:r>
            <a:r>
              <a:rPr lang="th-TH" dirty="0" smtClean="0"/>
              <a:t>	</a:t>
            </a:r>
            <a:r>
              <a:rPr lang="en-US" dirty="0" smtClean="0"/>
              <a:t>40 		15.0</a:t>
            </a:r>
            <a:endParaRPr lang="en-US" dirty="0"/>
          </a:p>
          <a:p>
            <a:r>
              <a:rPr lang="en-US" dirty="0"/>
              <a:t> D </a:t>
            </a:r>
            <a:r>
              <a:rPr lang="th-TH" dirty="0"/>
              <a:t>	</a:t>
            </a:r>
            <a:r>
              <a:rPr lang="en-US" dirty="0" smtClean="0"/>
              <a:t>	&gt;= -1.5 	</a:t>
            </a:r>
            <a:r>
              <a:rPr lang="th-TH" dirty="0" smtClean="0"/>
              <a:t>	</a:t>
            </a:r>
            <a:r>
              <a:rPr lang="en-US" dirty="0" smtClean="0"/>
              <a:t>35 	  	9.2</a:t>
            </a:r>
            <a:endParaRPr lang="en-US" dirty="0"/>
          </a:p>
          <a:p>
            <a:r>
              <a:rPr lang="en-US" dirty="0"/>
              <a:t> E </a:t>
            </a:r>
            <a:r>
              <a:rPr lang="th-TH" dirty="0"/>
              <a:t>	</a:t>
            </a:r>
            <a:r>
              <a:rPr lang="en-US" dirty="0" smtClean="0"/>
              <a:t>	&lt;   - 1.5		30 </a:t>
            </a:r>
            <a:r>
              <a:rPr lang="th-TH" dirty="0"/>
              <a:t>	</a:t>
            </a:r>
            <a:r>
              <a:rPr lang="en-US" dirty="0" smtClean="0"/>
              <a:t>  	6.7</a:t>
            </a:r>
          </a:p>
          <a:p>
            <a:pPr marL="0" indent="0">
              <a:buNone/>
            </a:pPr>
            <a:r>
              <a:rPr lang="en-US" dirty="0" smtClean="0"/>
              <a:t>Z = (X – </a:t>
            </a:r>
            <a:r>
              <a:rPr lang="en-US" dirty="0" err="1" smtClean="0"/>
              <a:t>Xbar</a:t>
            </a:r>
            <a:r>
              <a:rPr lang="en-US" dirty="0" smtClean="0"/>
              <a:t>)/SD, T = 50 + 10 Z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80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distributions 8 </a:t>
            </a:r>
            <a:r>
              <a:rPr lang="th-TH" dirty="0" smtClean="0"/>
              <a:t>เกรด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ช่วงคะแนนเท่า </a:t>
            </a:r>
            <a:r>
              <a:rPr lang="en-US" dirty="0" smtClean="0"/>
              <a:t>(Max – Min)/8  </a:t>
            </a:r>
            <a:br>
              <a:rPr lang="en-US" dirty="0" smtClean="0"/>
            </a:br>
            <a:r>
              <a:rPr lang="th-TH" dirty="0" smtClean="0"/>
              <a:t>เช่น </a:t>
            </a:r>
            <a:r>
              <a:rPr lang="en-US" dirty="0" smtClean="0"/>
              <a:t>Max=90 Min=34 </a:t>
            </a:r>
            <a:endParaRPr lang="th-TH" dirty="0" smtClean="0"/>
          </a:p>
          <a:p>
            <a:r>
              <a:rPr lang="th-TH" dirty="0" smtClean="0"/>
              <a:t>ช่วงเกรด </a:t>
            </a:r>
            <a:r>
              <a:rPr lang="en-US" dirty="0" smtClean="0"/>
              <a:t>= (90 – 34)/8 = 7</a:t>
            </a:r>
            <a:br>
              <a:rPr lang="en-US" dirty="0" smtClean="0"/>
            </a:br>
            <a:r>
              <a:rPr lang="en-US" sz="3600" dirty="0"/>
              <a:t>A: </a:t>
            </a:r>
            <a:r>
              <a:rPr lang="en-US" sz="3600" dirty="0" smtClean="0"/>
              <a:t>&gt;= 83, </a:t>
            </a:r>
            <a:r>
              <a:rPr lang="en-US" sz="3600" dirty="0"/>
              <a:t>B+: </a:t>
            </a:r>
            <a:r>
              <a:rPr lang="en-US" sz="3600" dirty="0" smtClean="0"/>
              <a:t>&gt;= 76, </a:t>
            </a:r>
            <a:r>
              <a:rPr lang="en-US" sz="3600" dirty="0"/>
              <a:t>B: </a:t>
            </a:r>
            <a:r>
              <a:rPr lang="en-US" sz="3600" dirty="0" smtClean="0"/>
              <a:t>&gt;= 69, </a:t>
            </a:r>
            <a:r>
              <a:rPr lang="en-US" sz="3600" dirty="0"/>
              <a:t>C+: &gt;= </a:t>
            </a:r>
            <a:r>
              <a:rPr lang="en-US" sz="3600" dirty="0" smtClean="0"/>
              <a:t>62, </a:t>
            </a:r>
            <a:r>
              <a:rPr lang="en-US" sz="3600" dirty="0"/>
              <a:t>C: &gt;= </a:t>
            </a:r>
            <a:r>
              <a:rPr lang="en-US" sz="3600" dirty="0" smtClean="0"/>
              <a:t>55,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D+: </a:t>
            </a:r>
            <a:r>
              <a:rPr lang="en-US" sz="3600" dirty="0" smtClean="0"/>
              <a:t>&gt;= 48, </a:t>
            </a:r>
            <a:r>
              <a:rPr lang="en-US" sz="3600" dirty="0"/>
              <a:t>D: </a:t>
            </a:r>
            <a:r>
              <a:rPr lang="en-US" sz="3600" dirty="0" smtClean="0"/>
              <a:t>&gt;= 41, </a:t>
            </a:r>
            <a:r>
              <a:rPr lang="en-US" sz="3600" dirty="0"/>
              <a:t>E: &lt; </a:t>
            </a:r>
            <a:r>
              <a:rPr lang="en-US" sz="3600" dirty="0" smtClean="0"/>
              <a:t>41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ไม่ได้เอาการกระจายของข้อมูลมาคิด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06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19730"/>
          </a:xfrm>
        </p:spPr>
        <p:txBody>
          <a:bodyPr/>
          <a:lstStyle/>
          <a:p>
            <a:r>
              <a:rPr lang="th-TH" dirty="0"/>
              <a:t>วิธีของ </a:t>
            </a:r>
            <a:r>
              <a:rPr lang="en-US" dirty="0"/>
              <a:t>Dewey B </a:t>
            </a:r>
            <a:r>
              <a:rPr lang="en-US" dirty="0" err="1"/>
              <a:t>Stuit</a:t>
            </a:r>
            <a:r>
              <a:rPr lang="en-US" dirty="0"/>
              <a:t>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28650" y="1184857"/>
            <a:ext cx="7886700" cy="5545059"/>
          </a:xfrm>
        </p:spPr>
        <p:txBody>
          <a:bodyPr>
            <a:normAutofit/>
          </a:bodyPr>
          <a:lstStyle/>
          <a:p>
            <a:r>
              <a:rPr lang="th-TH" sz="3200" dirty="0"/>
              <a:t>นิยมใช้ทางการแพทย์ เพราะเป็นการอิงเกณฑ์ร่วมกับอิงกลุ่ม ใช้กับนักศึกษากลุ่มเล็กได้ และการกระจายของคะแนนไม่ต้องแปลงให้เป็นการแจกแจงแบบโค้งปกติก่อน ใช้คะแนนดิบได้โดยตรง เหมาะสาหรับการให้คะแนนตามความสามารถของกลุ่ม จึงเป็นประโยชน์มากถ้าอาจารย์สอนนักศึกษาหลายกลุ่มและแต่ละกลุ่มมีความสามารถต่างกัน</a:t>
            </a:r>
            <a:r>
              <a:rPr lang="en-US" sz="3200" dirty="0"/>
              <a:t> (</a:t>
            </a:r>
            <a:r>
              <a:rPr lang="th-TH" sz="3200" dirty="0"/>
              <a:t>วัลลี สัตยาศัย</a:t>
            </a:r>
            <a:r>
              <a:rPr lang="en-US" sz="3200" dirty="0" smtClean="0"/>
              <a:t>)</a:t>
            </a:r>
          </a:p>
          <a:p>
            <a:r>
              <a:rPr lang="th-TH" sz="3200" dirty="0"/>
              <a:t>ใช้ </a:t>
            </a:r>
            <a:r>
              <a:rPr lang="en-US" sz="3200" dirty="0"/>
              <a:t>Median </a:t>
            </a:r>
            <a:r>
              <a:rPr lang="th-TH" sz="3200" dirty="0"/>
              <a:t>เป็นค่ากลางแทน </a:t>
            </a:r>
            <a:r>
              <a:rPr lang="en-US" sz="3200" dirty="0"/>
              <a:t>Mean </a:t>
            </a:r>
            <a:r>
              <a:rPr lang="th-TH" sz="3200" dirty="0"/>
              <a:t>เพราะแทนค่ากลางได้ดีกว่า</a:t>
            </a:r>
            <a:endParaRPr lang="en-US" sz="3200" dirty="0"/>
          </a:p>
          <a:p>
            <a:pPr>
              <a:buNone/>
            </a:pP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7" y="4631498"/>
            <a:ext cx="89249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88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Dewey B </a:t>
            </a:r>
            <a:r>
              <a:rPr lang="en-US" dirty="0" err="1"/>
              <a:t>Stuit</a:t>
            </a:r>
            <a:r>
              <a:rPr lang="en-US" dirty="0"/>
              <a:t> </a:t>
            </a:r>
            <a:r>
              <a:rPr lang="en-US" dirty="0" smtClean="0"/>
              <a:t>8 </a:t>
            </a:r>
            <a:r>
              <a:rPr lang="th-TH" dirty="0" smtClean="0"/>
              <a:t>เกรด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เช่น </a:t>
            </a:r>
            <a:r>
              <a:rPr lang="en-US" dirty="0" smtClean="0"/>
              <a:t>Median = 60, SD = 15</a:t>
            </a:r>
          </a:p>
          <a:p>
            <a:pPr marL="0" indent="0">
              <a:buNone/>
            </a:pPr>
            <a:r>
              <a:rPr lang="en-US" sz="4300" dirty="0"/>
              <a:t> </a:t>
            </a:r>
            <a:r>
              <a:rPr lang="en-US" sz="4300" dirty="0" smtClean="0"/>
              <a:t>A: &gt;= Median + 1.5*SD =  60 + 1.5*15 = 82.5</a:t>
            </a:r>
          </a:p>
          <a:p>
            <a:r>
              <a:rPr lang="th-TH" dirty="0" smtClean="0"/>
              <a:t>เกรดอื่น ๆ มีช่วงห่างเท่ากันคือ </a:t>
            </a:r>
            <a:r>
              <a:rPr lang="en-US" dirty="0" smtClean="0"/>
              <a:t>0.5*SD = 0.5*15 = 7.5 </a:t>
            </a:r>
          </a:p>
          <a:p>
            <a:pPr marL="0" indent="0">
              <a:buNone/>
            </a:pPr>
            <a:r>
              <a:rPr lang="th-TH" dirty="0" smtClean="0"/>
              <a:t>  ดังนั้น</a:t>
            </a:r>
          </a:p>
          <a:p>
            <a:pPr marL="0" indent="0">
              <a:buNone/>
            </a:pPr>
            <a:r>
              <a:rPr lang="en-US" dirty="0"/>
              <a:t>A: </a:t>
            </a:r>
            <a:r>
              <a:rPr lang="en-US" dirty="0" smtClean="0"/>
              <a:t>&gt;= 82.5, </a:t>
            </a:r>
            <a:r>
              <a:rPr lang="en-US" dirty="0"/>
              <a:t>B+: </a:t>
            </a:r>
            <a:r>
              <a:rPr lang="en-US" dirty="0" smtClean="0"/>
              <a:t>&gt;= 75, </a:t>
            </a:r>
            <a:r>
              <a:rPr lang="en-US" dirty="0"/>
              <a:t>B: </a:t>
            </a:r>
            <a:r>
              <a:rPr lang="en-US" dirty="0" smtClean="0"/>
              <a:t>&gt;= 67, </a:t>
            </a:r>
            <a:r>
              <a:rPr lang="en-US" dirty="0"/>
              <a:t>C+: </a:t>
            </a:r>
            <a:r>
              <a:rPr lang="en-US" dirty="0" smtClean="0"/>
              <a:t>&gt;= 60,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/>
              <a:t>C</a:t>
            </a:r>
            <a:r>
              <a:rPr lang="en-US" dirty="0"/>
              <a:t>: &gt;= </a:t>
            </a:r>
            <a:r>
              <a:rPr lang="en-US" dirty="0" smtClean="0"/>
              <a:t>52.5, D</a:t>
            </a:r>
            <a:r>
              <a:rPr lang="en-US" dirty="0"/>
              <a:t>+: </a:t>
            </a:r>
            <a:r>
              <a:rPr lang="en-US" dirty="0" smtClean="0"/>
              <a:t>&gt;= 45, </a:t>
            </a:r>
            <a:r>
              <a:rPr lang="en-US" dirty="0"/>
              <a:t>D: </a:t>
            </a:r>
            <a:r>
              <a:rPr lang="en-US" dirty="0" smtClean="0"/>
              <a:t>&gt;= 37.5, </a:t>
            </a:r>
            <a:r>
              <a:rPr lang="en-US" dirty="0"/>
              <a:t>E: &lt; </a:t>
            </a:r>
            <a:r>
              <a:rPr lang="en-US" dirty="0" smtClean="0"/>
              <a:t>37.5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03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คะแนนทีใช้ประโยชน์อย่างไร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 smtClean="0"/>
              <a:t>คะแนนที </a:t>
            </a:r>
            <a:r>
              <a:rPr lang="en-US" dirty="0" smtClean="0"/>
              <a:t>(T) </a:t>
            </a:r>
            <a:r>
              <a:rPr lang="th-TH" dirty="0" smtClean="0"/>
              <a:t>เป็นคะแนนมาตรฐาน </a:t>
            </a:r>
            <a:r>
              <a:rPr lang="en-US" dirty="0" smtClean="0"/>
              <a:t>(Z) </a:t>
            </a:r>
            <a:r>
              <a:rPr lang="th-TH" dirty="0" smtClean="0"/>
              <a:t>ที่มี </a:t>
            </a:r>
            <a:r>
              <a:rPr lang="en-US" dirty="0" smtClean="0"/>
              <a:t>Mean </a:t>
            </a:r>
            <a:r>
              <a:rPr lang="th-TH" dirty="0" smtClean="0"/>
              <a:t>เป็น </a:t>
            </a:r>
            <a:r>
              <a:rPr lang="en-US" dirty="0" smtClean="0"/>
              <a:t>50, SD </a:t>
            </a:r>
            <a:r>
              <a:rPr lang="th-TH" dirty="0" smtClean="0"/>
              <a:t>เป็น </a:t>
            </a:r>
            <a:r>
              <a:rPr lang="en-US" dirty="0" smtClean="0"/>
              <a:t>10</a:t>
            </a:r>
            <a:endParaRPr lang="th-TH" dirty="0" smtClean="0"/>
          </a:p>
          <a:p>
            <a:r>
              <a:rPr lang="en-US" dirty="0" smtClean="0"/>
              <a:t>Z = (X – </a:t>
            </a:r>
            <a:r>
              <a:rPr lang="en-US" dirty="0" err="1" smtClean="0"/>
              <a:t>Xbar</a:t>
            </a:r>
            <a:r>
              <a:rPr lang="en-US" dirty="0" smtClean="0"/>
              <a:t>)/SD, T = 50 + 10*Z</a:t>
            </a:r>
            <a:endParaRPr lang="th-TH" dirty="0" smtClean="0"/>
          </a:p>
          <a:p>
            <a:endParaRPr lang="en-US" dirty="0" smtClean="0"/>
          </a:p>
          <a:p>
            <a:r>
              <a:rPr lang="th-TH" dirty="0" smtClean="0"/>
              <a:t>ถ้าคะแนนรวมที่ใช้ตัดเกรดมาจากการวัดหรือข้อสอบต่างกัน เช่น การสอบตรงเข้า มศว นักเรียนต้องสอบหลายวิชา และมีการกำหนดน้ำหนักของแต่ละวิชาไว้ แต่เนื่องด้วยแต่ละวิชามีความยากง่ายไม่เท่ากัน จึงควรแปลงคะแนนดิบให้เป็นคะแนนทีก่อน แล้วจึงมาถ่วงน้ำหนักเป็นคะแนนรวม </a:t>
            </a:r>
          </a:p>
          <a:p>
            <a:endParaRPr lang="th-TH" dirty="0" smtClean="0"/>
          </a:p>
          <a:p>
            <a:r>
              <a:rPr lang="th-TH" dirty="0" smtClean="0"/>
              <a:t>กรณีของการวัดเรื่องเดียวกัน แต่ผู้ให้คะแนนเป็นคนละคน เช่น การสอนหลายตอนเรียน จะมีส่วนของการตรวจโครงงานที่ผู้สอนแต่ละคนมีความเข้มงวดต่างกัน เพื่อให้เกิดความเท่าเทียมกัน อาจจะปรับเป็นคะแนนที แล้วค่อยเทียบเป็นคะแนนดิบเพื่อไปรวมกับคะแนนส่วนอื่นต่อไป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13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คะแนนสอบมีปัญหา อาจจะมาจากหลายสาเหตุ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ผู้เรียน</a:t>
            </a:r>
          </a:p>
          <a:p>
            <a:r>
              <a:rPr lang="th-TH" sz="3600" dirty="0" smtClean="0"/>
              <a:t>ผู้สอน</a:t>
            </a:r>
          </a:p>
          <a:p>
            <a:r>
              <a:rPr lang="th-TH" sz="3600" dirty="0" smtClean="0"/>
              <a:t>วิธีการสอน</a:t>
            </a:r>
          </a:p>
          <a:p>
            <a:r>
              <a:rPr lang="th-TH" sz="3600" dirty="0" smtClean="0"/>
              <a:t>ข้อสอบ</a:t>
            </a:r>
          </a:p>
          <a:p>
            <a:pPr marL="0" indent="0">
              <a:buNone/>
            </a:pPr>
            <a:r>
              <a:rPr lang="th-TH" sz="3600" dirty="0" smtClean="0"/>
              <a:t>ควรพิจารณาด้วยความยืดหยุ่น คิดถึงประโยชน์สูงสุดของผู้เรียนด้วยเมตตาธรรม และหาแนวทางการพัฒนาเพื่อลดปัญหาดังกล่าว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85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แหล่งเรียนรู้เพิ่มเติม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32016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OnlineTesting</a:t>
            </a:r>
            <a:r>
              <a:rPr lang="en-US" dirty="0" smtClean="0"/>
              <a:t> (</a:t>
            </a:r>
            <a:r>
              <a:rPr lang="en-US" dirty="0" err="1" smtClean="0"/>
              <a:t>ATutor</a:t>
            </a:r>
            <a:r>
              <a:rPr lang="en-US" dirty="0" smtClean="0"/>
              <a:t>) </a:t>
            </a:r>
            <a:r>
              <a:rPr lang="th-TH" dirty="0" smtClean="0"/>
              <a:t>โดย สุณี รักษาเกียรติศักดิ์</a:t>
            </a:r>
            <a:r>
              <a:rPr lang="en-US" dirty="0" smtClean="0"/>
              <a:t> </a:t>
            </a:r>
            <a:r>
              <a:rPr lang="en-US" dirty="0"/>
              <a:t>at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opencourse.swu.ac.th/bounce.php?course=92</a:t>
            </a:r>
            <a:r>
              <a:rPr lang="en-US" dirty="0"/>
              <a:t/>
            </a:r>
            <a:br>
              <a:rPr lang="en-US" dirty="0"/>
            </a:br>
            <a:r>
              <a:rPr lang="th-TH" smtClean="0"/>
              <a:t>ตัวอย่างการวิเคราะห์ข้อสอบ</a:t>
            </a:r>
            <a:r>
              <a:rPr lang="en-US" smtClean="0">
                <a:hlinkClick r:id="rId3"/>
              </a:rPr>
              <a:t>https://elearning.swu.ac.th/bounce.php?course</a:t>
            </a:r>
            <a:r>
              <a:rPr lang="en-US" dirty="0" smtClean="0">
                <a:hlinkClick r:id="rId3"/>
              </a:rPr>
              <a:t>=2990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th-TH" dirty="0" smtClean="0"/>
              <a:t>การ</a:t>
            </a:r>
            <a:r>
              <a:rPr lang="th-TH" dirty="0"/>
              <a:t>ประเมินผลและการ</a:t>
            </a:r>
            <a:r>
              <a:rPr lang="th-TH" dirty="0" smtClean="0"/>
              <a:t>วัดผล โดย รศ.</a:t>
            </a:r>
            <a:r>
              <a:rPr lang="th-TH" dirty="0"/>
              <a:t>พญ.วัลลี สัต</a:t>
            </a:r>
            <a:r>
              <a:rPr lang="th-TH" dirty="0" smtClean="0"/>
              <a:t>ยาศัย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th-TH" dirty="0" smtClean="0"/>
              <a:t>การ</a:t>
            </a:r>
            <a:r>
              <a:rPr lang="th-TH" dirty="0"/>
              <a:t>ตัดเกรด </a:t>
            </a:r>
            <a:r>
              <a:rPr lang="th-TH" dirty="0" smtClean="0"/>
              <a:t>โดย รศ.</a:t>
            </a:r>
            <a:r>
              <a:rPr lang="th-TH" dirty="0"/>
              <a:t>พญ.วัลลี สัตยาศัย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th-TH" dirty="0" smtClean="0"/>
              <a:t>การ</a:t>
            </a:r>
            <a:r>
              <a:rPr lang="th-TH" dirty="0"/>
              <a:t>ประเมินผลตามพฤติกรรมการ</a:t>
            </a:r>
            <a:r>
              <a:rPr lang="th-TH" dirty="0" smtClean="0"/>
              <a:t>เรียนรู้</a:t>
            </a:r>
            <a:r>
              <a:rPr lang="en-US" dirty="0" smtClean="0"/>
              <a:t> </a:t>
            </a:r>
            <a:r>
              <a:rPr lang="th-TH" dirty="0" smtClean="0"/>
              <a:t>โดย ผศ.ดร.กรองได อุณหสูต 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th-TH" dirty="0"/>
              <a:t>กา</a:t>
            </a:r>
            <a:r>
              <a:rPr lang="th-TH" dirty="0" smtClean="0"/>
              <a:t>รสร้าง</a:t>
            </a:r>
            <a:r>
              <a:rPr lang="th-TH" dirty="0"/>
              <a:t>ตาราง</a:t>
            </a:r>
            <a:r>
              <a:rPr lang="th-TH" dirty="0" smtClean="0"/>
              <a:t>วิเคราะห์หลักสูตรรายวิชา </a:t>
            </a:r>
            <a:r>
              <a:rPr lang="th-TH" dirty="0"/>
              <a:t>โดย ผศ.ดร.กรองได อุณหสูต </a:t>
            </a:r>
            <a:endParaRPr lang="th-TH" dirty="0" smtClean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th-TH" dirty="0" smtClean="0"/>
              <a:t>การตัดเกรด </a:t>
            </a:r>
            <a:r>
              <a:rPr lang="th-TH" dirty="0"/>
              <a:t>โดย ผศ.ดร.กรองได อุณหสูต </a:t>
            </a:r>
            <a:endParaRPr lang="th-TH" dirty="0" smtClean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th-TH" dirty="0" smtClean="0"/>
              <a:t>การ</a:t>
            </a:r>
            <a:r>
              <a:rPr lang="th-TH" dirty="0"/>
              <a:t>ประเมินเพื่อการเรียนรู้ </a:t>
            </a:r>
            <a:r>
              <a:rPr lang="th-TH" dirty="0" smtClean="0"/>
              <a:t>โดย ดร.</a:t>
            </a:r>
            <a:r>
              <a:rPr lang="th-TH" dirty="0"/>
              <a:t>พิกุล เอกวรางกูร  </a:t>
            </a:r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eduserv.ku.ac.th/album/im</a:t>
            </a:r>
            <a:r>
              <a:rPr lang="th-TH" u="sng" dirty="0" smtClean="0">
                <a:hlinkClick r:id="rId4"/>
              </a:rPr>
              <a:t> </a:t>
            </a:r>
            <a:r>
              <a:rPr lang="en-US" u="sng" dirty="0" smtClean="0">
                <a:hlinkClick r:id="rId4"/>
              </a:rPr>
              <a:t>ages/56exam/Ex1.pdf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8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564424"/>
            <a:ext cx="7886700" cy="508548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มคอ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26524"/>
            <a:ext cx="7886700" cy="4868214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หมวดที่ </a:t>
            </a: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2</a:t>
            </a:r>
            <a:r>
              <a:rPr lang="en-US" dirty="0" smtClean="0"/>
              <a:t> </a:t>
            </a:r>
            <a:r>
              <a:rPr lang="th-TH" dirty="0" smtClean="0"/>
              <a:t>จุดมุ่งหมายและวัตถุประสงค์</a:t>
            </a:r>
            <a:endParaRPr lang="en-US" dirty="0" smtClean="0"/>
          </a:p>
          <a:p>
            <a:pPr lvl="1"/>
            <a:r>
              <a:rPr lang="th-TH" dirty="0"/>
              <a:t>จุดมุ่งหมายของรายวิชา</a:t>
            </a:r>
          </a:p>
          <a:p>
            <a:pPr lvl="1"/>
            <a:r>
              <a:rPr lang="th-TH" dirty="0"/>
              <a:t>วัตถุประสงค์ในการพัฒนา/ปรับปรุง</a:t>
            </a:r>
            <a:r>
              <a:rPr lang="th-TH" dirty="0" smtClean="0"/>
              <a:t>รายวิชา </a:t>
            </a:r>
            <a:r>
              <a:rPr lang="en-US" dirty="0" smtClean="0"/>
              <a:t>(</a:t>
            </a:r>
            <a:r>
              <a:rPr lang="th-TH" dirty="0" smtClean="0"/>
              <a:t>วัตถุประสงค์ของรายวิชา</a:t>
            </a:r>
            <a:r>
              <a:rPr lang="en-US" dirty="0" smtClean="0"/>
              <a:t>?)</a:t>
            </a:r>
            <a:endParaRPr lang="th-TH" dirty="0" smtClean="0"/>
          </a:p>
          <a:p>
            <a:pPr lvl="1"/>
            <a:endParaRPr lang="en-US" dirty="0" smtClean="0"/>
          </a:p>
          <a:p>
            <a:r>
              <a:rPr lang="th-TH" dirty="0"/>
              <a:t>หมวดที่ 4 การพัฒนาผลการเรียนรู้ของ</a:t>
            </a:r>
            <a:r>
              <a:rPr lang="th-TH" dirty="0" smtClean="0"/>
              <a:t>นิสิต</a:t>
            </a:r>
            <a:endParaRPr lang="en-US" dirty="0" smtClean="0"/>
          </a:p>
          <a:p>
            <a:pPr marL="342900" lvl="1" indent="0">
              <a:buNone/>
            </a:pPr>
            <a:r>
              <a:rPr lang="en-US" dirty="0" smtClean="0"/>
              <a:t>(</a:t>
            </a:r>
            <a:r>
              <a:rPr lang="th-TH" dirty="0"/>
              <a:t>1) สิ่งที่ต้องพัฒนา 2) วิธีการสอน 3) วิธีการ</a:t>
            </a:r>
            <a:r>
              <a:rPr lang="th-TH" dirty="0" smtClean="0"/>
              <a:t>ประเมินผล</a:t>
            </a:r>
            <a:r>
              <a:rPr lang="en-US" dirty="0" smtClean="0"/>
              <a:t>)</a:t>
            </a:r>
            <a:endParaRPr lang="th-TH" dirty="0" smtClean="0"/>
          </a:p>
          <a:p>
            <a:pPr marL="342900" lvl="1" indent="0">
              <a:buNone/>
            </a:pPr>
            <a:r>
              <a:rPr lang="th-TH" dirty="0" smtClean="0"/>
              <a:t>1</a:t>
            </a:r>
            <a:r>
              <a:rPr lang="th-TH" dirty="0"/>
              <a:t>. คุณธรรม จริยธรรม</a:t>
            </a:r>
          </a:p>
          <a:p>
            <a:pPr marL="342900" lvl="1" indent="0">
              <a:buNone/>
            </a:pPr>
            <a:r>
              <a:rPr lang="th-TH" dirty="0"/>
              <a:t>2. ความรู้</a:t>
            </a:r>
          </a:p>
          <a:p>
            <a:pPr marL="342900" lvl="1" indent="0">
              <a:buNone/>
            </a:pPr>
            <a:r>
              <a:rPr lang="th-TH" dirty="0"/>
              <a:t>3. ทักษะทางปัญญา</a:t>
            </a:r>
          </a:p>
          <a:p>
            <a:pPr marL="342900" lvl="1" indent="0">
              <a:buNone/>
            </a:pPr>
            <a:r>
              <a:rPr lang="th-TH" dirty="0"/>
              <a:t>4. ทักษะความสัมพันธ์ระหว่างบุคคลและความรับผิดชอบ</a:t>
            </a:r>
          </a:p>
          <a:p>
            <a:pPr marL="342900" lvl="1" indent="0">
              <a:buNone/>
            </a:pPr>
            <a:r>
              <a:rPr lang="th-TH" dirty="0"/>
              <a:t>5. ทักษะการวิเคราะห์เชิงตัวเลข การสื่อสาร และการใช้เทคโนโลยี</a:t>
            </a:r>
            <a:r>
              <a:rPr lang="th-TH" dirty="0" smtClean="0"/>
              <a:t>สารสนเทศ</a:t>
            </a:r>
          </a:p>
          <a:p>
            <a:pPr marL="342900" lvl="1" indent="0">
              <a:buNone/>
            </a:pPr>
            <a:endParaRPr lang="en-US" dirty="0" smtClean="0"/>
          </a:p>
          <a:p>
            <a:r>
              <a:rPr lang="th-TH" dirty="0"/>
              <a:t>หมวดที่ 5 แผนการสอนและการประเมินผล</a:t>
            </a:r>
            <a:endParaRPr lang="en-US" dirty="0"/>
          </a:p>
          <a:p>
            <a:pPr marL="342900" lvl="1" indent="0">
              <a:buNone/>
            </a:pPr>
            <a:r>
              <a:rPr lang="th-TH" dirty="0"/>
              <a:t>1. แผนการสอน</a:t>
            </a:r>
          </a:p>
          <a:p>
            <a:pPr marL="342900" lvl="1" indent="0">
              <a:buNone/>
            </a:pPr>
            <a:r>
              <a:rPr lang="th-TH" b="1" dirty="0"/>
              <a:t>2. แผนการประเมินผลการเรียนรู้</a:t>
            </a:r>
            <a:endParaRPr lang="en-US" b="1" dirty="0"/>
          </a:p>
          <a:p>
            <a:pPr marL="0" indent="0">
              <a:buNone/>
            </a:pPr>
            <a:endParaRPr lang="th-TH" dirty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รูปแบบการประเมินผลการเรียนรู้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/>
              <a:t>การสอบ</a:t>
            </a:r>
            <a:endParaRPr lang="en-US" b="1" dirty="0" smtClean="0"/>
          </a:p>
          <a:p>
            <a:pPr lvl="1"/>
            <a:r>
              <a:rPr lang="th-TH" dirty="0" smtClean="0"/>
              <a:t>สอบกลางภาค </a:t>
            </a:r>
            <a:r>
              <a:rPr lang="en-US" dirty="0" smtClean="0"/>
              <a:t>(midterm)</a:t>
            </a:r>
            <a:endParaRPr lang="th-TH" dirty="0" smtClean="0"/>
          </a:p>
          <a:p>
            <a:pPr lvl="1"/>
            <a:r>
              <a:rPr lang="th-TH" dirty="0" smtClean="0"/>
              <a:t>สอบปลายภาค</a:t>
            </a:r>
            <a:r>
              <a:rPr lang="en-US" dirty="0" smtClean="0"/>
              <a:t> (final)</a:t>
            </a:r>
            <a:endParaRPr lang="th-TH" dirty="0" smtClean="0"/>
          </a:p>
          <a:p>
            <a:pPr lvl="1"/>
            <a:r>
              <a:rPr lang="th-TH" dirty="0" smtClean="0"/>
              <a:t>สอบย่อย </a:t>
            </a:r>
            <a:r>
              <a:rPr lang="en-US" dirty="0" smtClean="0"/>
              <a:t>(quizzes)</a:t>
            </a:r>
            <a:endParaRPr lang="th-TH" dirty="0" smtClean="0"/>
          </a:p>
          <a:p>
            <a:r>
              <a:rPr lang="th-TH" dirty="0" smtClean="0"/>
              <a:t>โครงงาน </a:t>
            </a:r>
            <a:r>
              <a:rPr lang="en-US" dirty="0" smtClean="0"/>
              <a:t>/ </a:t>
            </a:r>
            <a:r>
              <a:rPr lang="th-TH" dirty="0" smtClean="0"/>
              <a:t>รายงาน </a:t>
            </a:r>
          </a:p>
          <a:p>
            <a:r>
              <a:rPr lang="th-TH" dirty="0" smtClean="0"/>
              <a:t>การเข้าชั้นเรียน</a:t>
            </a:r>
            <a:r>
              <a:rPr lang="en-US" dirty="0" smtClean="0"/>
              <a:t>/</a:t>
            </a:r>
            <a:r>
              <a:rPr lang="th-TH" dirty="0" smtClean="0"/>
              <a:t>การมีส่วนร่วมในชั้นเรียน</a:t>
            </a:r>
          </a:p>
          <a:p>
            <a:r>
              <a:rPr lang="th-TH" dirty="0" smtClean="0"/>
              <a:t>การบ้าน</a:t>
            </a:r>
            <a:r>
              <a:rPr lang="en-US" dirty="0" smtClean="0"/>
              <a:t>/</a:t>
            </a:r>
            <a:r>
              <a:rPr lang="th-TH" dirty="0" smtClean="0"/>
              <a:t>แบบฝึกหัด</a:t>
            </a:r>
            <a:r>
              <a:rPr lang="en-US" dirty="0" smtClean="0"/>
              <a:t>/</a:t>
            </a:r>
            <a:r>
              <a:rPr lang="th-TH" dirty="0" smtClean="0"/>
              <a:t>งานที่มอบหมาย</a:t>
            </a:r>
            <a:endParaRPr lang="en-US" dirty="0" smtClean="0"/>
          </a:p>
          <a:p>
            <a:r>
              <a:rPr lang="th-TH" dirty="0" smtClean="0"/>
              <a:t>อื่น ๆ </a:t>
            </a:r>
          </a:p>
          <a:p>
            <a:endParaRPr lang="th-TH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การวัดและการประเมินผล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009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Measurement </a:t>
            </a:r>
            <a:r>
              <a:rPr lang="th-TH" dirty="0" smtClean="0"/>
              <a:t>การวัด</a:t>
            </a:r>
            <a:r>
              <a:rPr lang="en-US" dirty="0" smtClean="0"/>
              <a:t> (</a:t>
            </a:r>
            <a:r>
              <a:rPr lang="th-TH" dirty="0" smtClean="0"/>
              <a:t>ผลเป็นตัวเลข หรือ คะแนน</a:t>
            </a:r>
            <a:r>
              <a:rPr lang="en-US" dirty="0" smtClean="0"/>
              <a:t>)</a:t>
            </a:r>
            <a:endParaRPr lang="th-TH" dirty="0" smtClean="0"/>
          </a:p>
          <a:p>
            <a:r>
              <a:rPr lang="en-US" dirty="0" smtClean="0"/>
              <a:t>Assessment </a:t>
            </a:r>
            <a:r>
              <a:rPr lang="th-TH" dirty="0" smtClean="0"/>
              <a:t>กระบวนการรวบรวมข้อมูลเพื่อใช้ในการประเมินผล</a:t>
            </a:r>
          </a:p>
          <a:p>
            <a:r>
              <a:rPr lang="en-US" dirty="0" smtClean="0"/>
              <a:t>Evaluation </a:t>
            </a:r>
            <a:r>
              <a:rPr lang="th-TH" dirty="0" smtClean="0"/>
              <a:t>การตัดสินคุณค่า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(Assessment + Judgement) </a:t>
            </a:r>
            <a:r>
              <a:rPr lang="th-TH" dirty="0" smtClean="0"/>
              <a:t>เช่น การตัดเกรด</a:t>
            </a:r>
            <a:endParaRPr lang="en-US" dirty="0" smtClean="0"/>
          </a:p>
          <a:p>
            <a:r>
              <a:rPr lang="en-US" dirty="0" smtClean="0"/>
              <a:t>Formative Evaluation </a:t>
            </a:r>
            <a:r>
              <a:rPr lang="th-TH" dirty="0" smtClean="0"/>
              <a:t>การประเมินผู้เรียนระหว่างการเรียนการสอนเพื่อวัดความก้าวหน้าและช่วยพัฒนาการเรียนรู้ </a:t>
            </a:r>
            <a:br>
              <a:rPr lang="th-TH" dirty="0" smtClean="0"/>
            </a:br>
            <a:r>
              <a:rPr lang="en-US" dirty="0" smtClean="0"/>
              <a:t>(</a:t>
            </a:r>
            <a:r>
              <a:rPr lang="th-TH" dirty="0" smtClean="0"/>
              <a:t>ให้ </a:t>
            </a:r>
            <a:r>
              <a:rPr lang="en-US" dirty="0" smtClean="0"/>
              <a:t>feedback)</a:t>
            </a:r>
          </a:p>
          <a:p>
            <a:r>
              <a:rPr lang="en-US" dirty="0" smtClean="0"/>
              <a:t>Summative Evaluation </a:t>
            </a:r>
            <a:r>
              <a:rPr lang="th-TH" dirty="0" smtClean="0"/>
              <a:t>การประเมินผู้เรียนเมื่อสิ้นสุดการเรียนการสอนเพื่อตัดสินคุณภาพว่าอยู่ระดับใด</a:t>
            </a:r>
          </a:p>
          <a:p>
            <a:pPr marL="0" indent="0">
              <a:buNone/>
            </a:pPr>
            <a:r>
              <a:rPr lang="en-US" dirty="0" smtClean="0"/>
              <a:t>? </a:t>
            </a:r>
            <a:r>
              <a:rPr lang="th-TH" dirty="0" smtClean="0"/>
              <a:t>รูปแบบการประเมินผลการเรียนรู้ในแต่ละแบบ เป็น </a:t>
            </a:r>
            <a:r>
              <a:rPr lang="en-US" dirty="0" smtClean="0"/>
              <a:t>Formative/Summative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6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การประเมินผลตามพฤติกรรมการเรียนรู้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465"/>
            <a:ext cx="7886700" cy="4893972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ด้านพุทธิพิสัย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(Cognitive Domain)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</a:p>
          <a:p>
            <a:pPr lvl="1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วัดพฤติกรรมเกี่ยวกับสติปัญญา การรู้คิด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6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ระดับ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: </a:t>
            </a:r>
            <a:b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1)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ความรู้ความจำ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2)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ความเข้าใจ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3)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การนำไปใช้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4)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การวิเคราะห์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5)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การสังเคราะห์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6)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การประเมินค่า</a:t>
            </a:r>
          </a:p>
          <a:p>
            <a:pPr lvl="1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เช่น การสอบโดยใช้ข้อสอบ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กลางภาค ปลายภาค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endParaRPr lang="th-TH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1"/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ด้านจิตพิสัย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(Affective Domain)</a:t>
            </a:r>
            <a:endParaRPr lang="th-TH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1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วัดพฤติกรรม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ทางด้านจิตใจ เกี่ยวกับ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ค่านิยม ทัศนคติ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เชื่อที่ดี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ความสนใจ และ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คุณธรรมจริยธรรม</a:t>
            </a:r>
          </a:p>
          <a:p>
            <a:pPr lvl="1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เช่น การเข้าชั้นเรียน การมีส่วนร่วมในชั้นเรียน</a:t>
            </a:r>
          </a:p>
          <a:p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ทักษะพิสัย (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Psychomotor Domain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endParaRPr lang="th-TH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1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วัดพฤติกรรม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การเรียนรู้ที่บอกถึงความสามารถใน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การปฏิบัติงาน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ได้อย่างคล่องแคล่วชำนาญ พฤติกรรมด้านนี้จะเห็นได้จากของการปฏิบัติที่แสดงออกมาให้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เห็น</a:t>
            </a:r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1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เช่น ปฏิบัติการในห้อง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LAB?</a:t>
            </a:r>
            <a:b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การวัดด้านพุทธิพิสัย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1222"/>
            <a:ext cx="7886700" cy="4687909"/>
          </a:xfrm>
        </p:spPr>
        <p:txBody>
          <a:bodyPr>
            <a:normAutofit fontScale="70000" lnSpcReduction="20000"/>
          </a:bodyPr>
          <a:lstStyle/>
          <a:p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วัดให้ครอบคลุมตามวัตถุประสงค์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แผนการสอน</a:t>
            </a:r>
            <a:b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ผังการสร้างข้อสอบ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Test specification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b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ตาราง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มิติ หัวข้อเนื้อหา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(Content)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และ ระดับการวัด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(6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ระดับของ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Bloom’s Taxonomy)</a:t>
            </a:r>
            <a:b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ความตรง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ตามเนื้อหา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(Content Validity)</a:t>
            </a:r>
            <a:endParaRPr lang="th-TH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มี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ความเที่ยง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ความเชื่อมั่น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(Reliability)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ความแปรปรวนของคะแนนสูง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-&gt;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ความเที่ยงสูง</a:t>
            </a:r>
            <a:b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ข้อคำถามมาก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-&gt;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ความเที่ยงสูง</a:t>
            </a:r>
            <a:b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ข้อคำถามยากปานกลาง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-&gt;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ความเที่ยง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สูง</a:t>
            </a:r>
          </a:p>
          <a:p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การวิเคราะห์ข้อสอบเพื่อตรวจสอบความเที่ยง</a:t>
            </a:r>
            <a:b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ข้อคำถามรายข้อ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: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ค่าความยาก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(P)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ค่าอำนาจจำแนก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(R)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ข้อสอบทั้งฉบับ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: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ค่า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Cronbach’s Alpha (KR 20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เป็น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special case)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2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การประเมิน </a:t>
            </a:r>
            <a:r>
              <a:rPr lang="en-US" dirty="0" smtClean="0"/>
              <a:t>- </a:t>
            </a:r>
            <a:r>
              <a:rPr lang="th-TH" dirty="0" smtClean="0"/>
              <a:t>การตัดเกรด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 smtClean="0"/>
              <a:t>การรวบรวมผลจากการวัดในหลาย ๆ ครั้งมารวมกันเป็นคะแนนรวม มักทำเป็นคะแนนรวม </a:t>
            </a:r>
            <a:r>
              <a:rPr lang="en-US" dirty="0" smtClean="0"/>
              <a:t>100 </a:t>
            </a:r>
            <a:r>
              <a:rPr lang="th-TH" dirty="0" smtClean="0"/>
              <a:t>โดยการวัดแต่ละครั้งจะมีการกำหนดน้ำหนัก เช่น</a:t>
            </a:r>
            <a:br>
              <a:rPr lang="th-TH" dirty="0" smtClean="0"/>
            </a:br>
            <a:r>
              <a:rPr lang="th-TH" dirty="0" smtClean="0"/>
              <a:t>สอบกลางภาค </a:t>
            </a:r>
            <a:r>
              <a:rPr lang="en-US" dirty="0" smtClean="0"/>
              <a:t>30%, </a:t>
            </a:r>
            <a:r>
              <a:rPr lang="th-TH" dirty="0" smtClean="0"/>
              <a:t>สอบปลายภาค </a:t>
            </a:r>
            <a:r>
              <a:rPr lang="en-US" dirty="0" smtClean="0"/>
              <a:t>30%, </a:t>
            </a:r>
            <a:r>
              <a:rPr lang="th-TH" dirty="0" smtClean="0"/>
              <a:t>สอบย่อย </a:t>
            </a:r>
            <a:r>
              <a:rPr lang="en-US" dirty="0" smtClean="0"/>
              <a:t>10%, </a:t>
            </a:r>
            <a:r>
              <a:rPr lang="th-TH" dirty="0" smtClean="0"/>
              <a:t>การบ้าน </a:t>
            </a:r>
            <a:r>
              <a:rPr lang="en-US" dirty="0" smtClean="0"/>
              <a:t>10%, </a:t>
            </a:r>
            <a:r>
              <a:rPr lang="th-TH" dirty="0" smtClean="0"/>
              <a:t>โครงงาน</a:t>
            </a:r>
            <a:r>
              <a:rPr lang="en-US" dirty="0" smtClean="0"/>
              <a:t>/</a:t>
            </a:r>
            <a:r>
              <a:rPr lang="th-TH" dirty="0" smtClean="0"/>
              <a:t>รายงาน </a:t>
            </a:r>
            <a:r>
              <a:rPr lang="en-US" dirty="0" smtClean="0"/>
              <a:t>10%, </a:t>
            </a:r>
            <a:r>
              <a:rPr lang="th-TH" dirty="0" smtClean="0"/>
              <a:t>การมีส่วนร่วมในชั้นเรียน </a:t>
            </a:r>
            <a:r>
              <a:rPr lang="en-US" dirty="0" smtClean="0"/>
              <a:t>10%</a:t>
            </a:r>
          </a:p>
          <a:p>
            <a:r>
              <a:rPr lang="th-TH" dirty="0" smtClean="0"/>
              <a:t>นำคะแนนรวมมาแปลความหมายเป็นเกรด </a:t>
            </a:r>
            <a:r>
              <a:rPr lang="en-US" dirty="0" smtClean="0"/>
              <a:t>(</a:t>
            </a:r>
            <a:r>
              <a:rPr lang="th-TH" dirty="0" smtClean="0"/>
              <a:t>ตัดเกรด</a:t>
            </a:r>
            <a:r>
              <a:rPr lang="en-US" dirty="0" smtClean="0"/>
              <a:t>)</a:t>
            </a:r>
            <a:r>
              <a:rPr lang="th-TH" dirty="0" smtClean="0"/>
              <a:t> เช่น เกรด </a:t>
            </a:r>
            <a:r>
              <a:rPr lang="en-US" dirty="0" smtClean="0"/>
              <a:t>8 </a:t>
            </a:r>
            <a:r>
              <a:rPr lang="th-TH" dirty="0" smtClean="0"/>
              <a:t>ระดับ</a:t>
            </a:r>
            <a:r>
              <a:rPr lang="en-US" dirty="0" smtClean="0"/>
              <a:t> </a:t>
            </a:r>
            <a:r>
              <a:rPr lang="th-TH" dirty="0" smtClean="0"/>
              <a:t>ของ มศว</a:t>
            </a:r>
            <a:br>
              <a:rPr lang="th-TH" dirty="0" smtClean="0"/>
            </a:br>
            <a:r>
              <a:rPr lang="en-US" dirty="0" smtClean="0"/>
              <a:t>A, B+, B, C+, C, D+, D, E</a:t>
            </a:r>
            <a:endParaRPr lang="th-TH" dirty="0" smtClean="0"/>
          </a:p>
          <a:p>
            <a:r>
              <a:rPr lang="th-TH" dirty="0"/>
              <a:t>เกณฑ์การพิจารณาตัด</a:t>
            </a:r>
            <a:r>
              <a:rPr lang="th-TH" dirty="0" smtClean="0"/>
              <a:t>เกรด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syllabus.swu.ac.th</a:t>
            </a:r>
            <a:r>
              <a:rPr lang="en-US" dirty="0" smtClean="0"/>
              <a:t>)</a:t>
            </a:r>
          </a:p>
          <a:p>
            <a:pPr lvl="1"/>
            <a:r>
              <a:rPr lang="th-TH" dirty="0" smtClean="0"/>
              <a:t>อิงเกณฑ์ </a:t>
            </a:r>
          </a:p>
          <a:p>
            <a:pPr lvl="1"/>
            <a:r>
              <a:rPr lang="th-TH" dirty="0" smtClean="0"/>
              <a:t>อิงกลุ่ม</a:t>
            </a:r>
          </a:p>
          <a:p>
            <a:pPr lvl="1"/>
            <a:r>
              <a:rPr lang="th-TH" dirty="0" smtClean="0"/>
              <a:t>อิงเกณฑ์และอิงกลุ่ม</a:t>
            </a:r>
            <a:r>
              <a:rPr lang="en-US" dirty="0" smtClean="0"/>
              <a:t>?</a:t>
            </a:r>
            <a:endParaRPr lang="th-TH" dirty="0" smtClean="0"/>
          </a:p>
          <a:p>
            <a:pPr lvl="1"/>
            <a:r>
              <a:rPr lang="th-TH" dirty="0" smtClean="0"/>
              <a:t>อิงกลุ่มและอิงเกณฑ์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ความหมายระดับขั้นของเกรด มศว</a:t>
            </a:r>
            <a:br>
              <a:rPr lang="th-TH" dirty="0" smtClean="0"/>
            </a:br>
            <a:r>
              <a:rPr lang="en-US" sz="2200" dirty="0"/>
              <a:t>(</a:t>
            </a:r>
            <a:r>
              <a:rPr lang="en-US" sz="2200" dirty="0">
                <a:hlinkClick r:id="rId2"/>
              </a:rPr>
              <a:t>http://edservice.oop.swu.ac.th/Portals/26/Documents/A%2058/3.pdf</a:t>
            </a:r>
            <a:r>
              <a:rPr lang="en-US" sz="2200" dirty="0"/>
              <a:t>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dirty="0" smtClean="0"/>
              <a:t>  ระดับขั</a:t>
            </a:r>
            <a:r>
              <a:rPr lang="th-TH" dirty="0"/>
              <a:t>้</a:t>
            </a:r>
            <a:r>
              <a:rPr lang="th-TH" dirty="0" smtClean="0"/>
              <a:t>น       ความหมาย            ค่า</a:t>
            </a:r>
            <a:r>
              <a:rPr lang="th-TH" dirty="0"/>
              <a:t>ระดับ</a:t>
            </a:r>
            <a:r>
              <a:rPr lang="th-TH" dirty="0" smtClean="0"/>
              <a:t>ขั้น</a:t>
            </a:r>
            <a:endParaRPr lang="th-TH" dirty="0"/>
          </a:p>
          <a:p>
            <a:r>
              <a:rPr lang="th-TH" dirty="0"/>
              <a:t> </a:t>
            </a:r>
            <a:r>
              <a:rPr lang="en-US" dirty="0"/>
              <a:t>A </a:t>
            </a:r>
            <a:r>
              <a:rPr lang="th-TH" dirty="0" smtClean="0"/>
              <a:t>		ดี</a:t>
            </a:r>
            <a:r>
              <a:rPr lang="th-TH" dirty="0"/>
              <a:t>เยี่ยม (</a:t>
            </a:r>
            <a:r>
              <a:rPr lang="en-US" dirty="0"/>
              <a:t>Excellent) </a:t>
            </a:r>
            <a:r>
              <a:rPr lang="th-TH" dirty="0" smtClean="0"/>
              <a:t>		</a:t>
            </a:r>
            <a:r>
              <a:rPr lang="en-US" dirty="0" smtClean="0"/>
              <a:t>4.0</a:t>
            </a:r>
            <a:endParaRPr lang="en-US" dirty="0"/>
          </a:p>
          <a:p>
            <a:r>
              <a:rPr lang="en-US" dirty="0"/>
              <a:t> B+ </a:t>
            </a:r>
            <a:r>
              <a:rPr lang="th-TH" dirty="0" smtClean="0"/>
              <a:t>	ดี</a:t>
            </a:r>
            <a:r>
              <a:rPr lang="th-TH" dirty="0"/>
              <a:t>มาก(</a:t>
            </a:r>
            <a:r>
              <a:rPr lang="en-US" dirty="0"/>
              <a:t>Very Good) </a:t>
            </a:r>
            <a:r>
              <a:rPr lang="th-TH" dirty="0" smtClean="0"/>
              <a:t>		</a:t>
            </a:r>
            <a:r>
              <a:rPr lang="en-US" dirty="0" smtClean="0"/>
              <a:t>3.5</a:t>
            </a:r>
            <a:endParaRPr lang="en-US" dirty="0"/>
          </a:p>
          <a:p>
            <a:r>
              <a:rPr lang="en-US" dirty="0"/>
              <a:t> B </a:t>
            </a:r>
            <a:r>
              <a:rPr lang="th-TH" dirty="0" smtClean="0"/>
              <a:t>		ดี</a:t>
            </a:r>
            <a:r>
              <a:rPr lang="th-TH" dirty="0"/>
              <a:t>(</a:t>
            </a:r>
            <a:r>
              <a:rPr lang="en-US" dirty="0"/>
              <a:t>Good) </a:t>
            </a:r>
            <a:r>
              <a:rPr lang="th-TH" dirty="0" smtClean="0"/>
              <a:t>				</a:t>
            </a:r>
            <a:r>
              <a:rPr lang="en-US" dirty="0" smtClean="0"/>
              <a:t>3.0</a:t>
            </a:r>
            <a:endParaRPr lang="en-US" dirty="0"/>
          </a:p>
          <a:p>
            <a:r>
              <a:rPr lang="en-US" dirty="0"/>
              <a:t> C+ </a:t>
            </a:r>
            <a:r>
              <a:rPr lang="th-TH" dirty="0" smtClean="0"/>
              <a:t>	ดี</a:t>
            </a:r>
            <a:r>
              <a:rPr lang="th-TH" dirty="0"/>
              <a:t>พอใช้(</a:t>
            </a:r>
            <a:r>
              <a:rPr lang="en-US" dirty="0"/>
              <a:t>Fairly Good) </a:t>
            </a:r>
            <a:r>
              <a:rPr lang="th-TH" dirty="0" smtClean="0"/>
              <a:t>		</a:t>
            </a:r>
            <a:r>
              <a:rPr lang="en-US" dirty="0" smtClean="0"/>
              <a:t>2.5</a:t>
            </a:r>
            <a:endParaRPr lang="en-US" dirty="0"/>
          </a:p>
          <a:p>
            <a:r>
              <a:rPr lang="en-US" dirty="0"/>
              <a:t> C </a:t>
            </a:r>
            <a:r>
              <a:rPr lang="th-TH" dirty="0" smtClean="0"/>
              <a:t>		พอใช้</a:t>
            </a:r>
            <a:r>
              <a:rPr lang="th-TH" dirty="0"/>
              <a:t>(</a:t>
            </a:r>
            <a:r>
              <a:rPr lang="en-US" dirty="0"/>
              <a:t>Fair) </a:t>
            </a:r>
            <a:r>
              <a:rPr lang="th-TH" dirty="0" smtClean="0"/>
              <a:t>			</a:t>
            </a:r>
            <a:r>
              <a:rPr lang="en-US" dirty="0" smtClean="0"/>
              <a:t>2.0</a:t>
            </a:r>
            <a:endParaRPr lang="en-US" dirty="0"/>
          </a:p>
          <a:p>
            <a:r>
              <a:rPr lang="en-US" dirty="0"/>
              <a:t> D+ </a:t>
            </a:r>
            <a:r>
              <a:rPr lang="th-TH" dirty="0" smtClean="0"/>
              <a:t>	อ่อน </a:t>
            </a:r>
            <a:r>
              <a:rPr lang="th-TH" dirty="0"/>
              <a:t>(</a:t>
            </a:r>
            <a:r>
              <a:rPr lang="en-US" dirty="0"/>
              <a:t>Poor) </a:t>
            </a:r>
            <a:r>
              <a:rPr lang="th-TH" dirty="0" smtClean="0"/>
              <a:t>			</a:t>
            </a:r>
            <a:r>
              <a:rPr lang="en-US" dirty="0" smtClean="0"/>
              <a:t>1.5</a:t>
            </a:r>
            <a:endParaRPr lang="en-US" dirty="0"/>
          </a:p>
          <a:p>
            <a:r>
              <a:rPr lang="en-US" dirty="0"/>
              <a:t> D </a:t>
            </a:r>
            <a:r>
              <a:rPr lang="th-TH" dirty="0" smtClean="0"/>
              <a:t>		อ่อน</a:t>
            </a:r>
            <a:r>
              <a:rPr lang="th-TH" dirty="0"/>
              <a:t>มาก (</a:t>
            </a:r>
            <a:r>
              <a:rPr lang="en-US" dirty="0"/>
              <a:t>Very Poor) </a:t>
            </a:r>
            <a:r>
              <a:rPr lang="th-TH" dirty="0" smtClean="0"/>
              <a:t>		</a:t>
            </a:r>
            <a:r>
              <a:rPr lang="en-US" dirty="0" smtClean="0"/>
              <a:t>1.0</a:t>
            </a:r>
            <a:endParaRPr lang="en-US" dirty="0"/>
          </a:p>
          <a:p>
            <a:r>
              <a:rPr lang="en-US" dirty="0"/>
              <a:t> E </a:t>
            </a:r>
            <a:r>
              <a:rPr lang="th-TH" dirty="0" smtClean="0"/>
              <a:t>		ตก</a:t>
            </a:r>
            <a:r>
              <a:rPr lang="th-TH" dirty="0"/>
              <a:t>(</a:t>
            </a:r>
            <a:r>
              <a:rPr lang="en-US" dirty="0"/>
              <a:t>Fail) </a:t>
            </a:r>
            <a:r>
              <a:rPr lang="th-TH" dirty="0" smtClean="0"/>
              <a:t>				</a:t>
            </a:r>
            <a:r>
              <a:rPr lang="en-US" dirty="0" smtClean="0"/>
              <a:t>0.0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283530" cy="1006474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การตัดเกรดแบบอิงเกณฑ์ </a:t>
            </a:r>
            <a:r>
              <a:rPr lang="en-US" sz="3900" dirty="0" smtClean="0"/>
              <a:t>(Criterion-referenced)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9707"/>
            <a:ext cx="7886700" cy="4657256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/>
              <a:t>แปลค</a:t>
            </a:r>
            <a:r>
              <a:rPr lang="th-TH" dirty="0"/>
              <a:t>วามหมายของ</a:t>
            </a:r>
            <a:r>
              <a:rPr lang="th-TH" b="1" dirty="0" smtClean="0"/>
              <a:t>คะแนนรวม</a:t>
            </a:r>
            <a:r>
              <a:rPr lang="th-TH" dirty="0" smtClean="0"/>
              <a:t>เทียบ</a:t>
            </a:r>
            <a:r>
              <a:rPr lang="th-TH" dirty="0"/>
              <a:t>กับ</a:t>
            </a:r>
            <a:r>
              <a:rPr lang="th-TH" b="1" dirty="0" smtClean="0"/>
              <a:t>เกณฑ์</a:t>
            </a:r>
            <a:r>
              <a:rPr lang="th-TH" dirty="0" smtClean="0"/>
              <a:t>ที่กำหนด</a:t>
            </a:r>
            <a:r>
              <a:rPr lang="th-TH" dirty="0"/>
              <a:t>ไว้ล่วงหน้า จะบอกถึงความสามารถของบุคคลเมื่อเทียบกับ</a:t>
            </a:r>
            <a:r>
              <a:rPr lang="th-TH" dirty="0" smtClean="0"/>
              <a:t>เกณฑ์ที่กำหนด</a:t>
            </a:r>
            <a:endParaRPr lang="en-US" dirty="0" smtClean="0"/>
          </a:p>
          <a:p>
            <a:r>
              <a:rPr lang="th-TH" dirty="0" smtClean="0"/>
              <a:t>มักจะใช้คะแนน</a:t>
            </a:r>
            <a:r>
              <a:rPr lang="th-TH" dirty="0"/>
              <a:t>ดิบมาเปลี่ยนเป็นร้อยละของคะแนนเต็มแล้วให้เป็นสัญญลักษณ์</a:t>
            </a:r>
          </a:p>
          <a:p>
            <a:r>
              <a:rPr lang="th-TH" dirty="0"/>
              <a:t>วิธีนี้เหมาะกับแบบทดสอบแบบอิงเกณฑ์ที่ครอบคลุมทุกเนื้อหา</a:t>
            </a:r>
            <a:r>
              <a:rPr lang="th-TH" dirty="0" smtClean="0"/>
              <a:t>ที่สำคัญ</a:t>
            </a:r>
            <a:r>
              <a:rPr lang="th-TH" dirty="0"/>
              <a:t>ตามวัตถุประสงค์</a:t>
            </a:r>
            <a:r>
              <a:rPr lang="th-TH" dirty="0" smtClean="0"/>
              <a:t>การศึกษา </a:t>
            </a:r>
          </a:p>
          <a:p>
            <a:r>
              <a:rPr lang="th-TH" dirty="0" smtClean="0"/>
              <a:t>เกณฑ์ที่ใช้กันเป็นส่วนมาก</a:t>
            </a:r>
            <a:r>
              <a:rPr lang="en-US" dirty="0"/>
              <a:t> (http://</a:t>
            </a:r>
            <a:r>
              <a:rPr lang="en-US" dirty="0" smtClean="0"/>
              <a:t>syllabus.swu.ac.th)</a:t>
            </a:r>
            <a:r>
              <a:rPr lang="th-TH" dirty="0" smtClean="0"/>
              <a:t> </a:t>
            </a:r>
            <a:r>
              <a:rPr lang="th-TH" dirty="0"/>
              <a:t>คือ </a:t>
            </a:r>
            <a:br>
              <a:rPr lang="th-TH" dirty="0"/>
            </a:br>
            <a:r>
              <a:rPr lang="en-US" dirty="0" smtClean="0"/>
              <a:t>A: &gt;= 80, B+: &gt;= 75, B: &gt;=70, C+: &gt;= 65, </a:t>
            </a:r>
            <a:br>
              <a:rPr lang="en-US" dirty="0" smtClean="0"/>
            </a:br>
            <a:r>
              <a:rPr lang="en-US" dirty="0" smtClean="0"/>
              <a:t>C: &gt;= 60, D+: &gt;= 55, D: &gt;= 50, E: &lt;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โครงการการจัดการความรู้เพื่อการพัฒนานิสิตและบุคลากร" เรื่อง "การพิจารณาการตัดเกรดและวิธีการตัดเกรด"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45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1282</Words>
  <Application>Microsoft Office PowerPoint</Application>
  <PresentationFormat>On-screen Show (4:3)</PresentationFormat>
  <Paragraphs>171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BrowalliaUPC</vt:lpstr>
      <vt:lpstr>Calibri</vt:lpstr>
      <vt:lpstr>Cordia New</vt:lpstr>
      <vt:lpstr>FreesiaUPC</vt:lpstr>
      <vt:lpstr>Tw Cen MT</vt:lpstr>
      <vt:lpstr>Office Theme</vt:lpstr>
      <vt:lpstr>หลักการวัดและการประเมินผล</vt:lpstr>
      <vt:lpstr>มคอ 3</vt:lpstr>
      <vt:lpstr>รูปแบบการประเมินผลการเรียนรู้</vt:lpstr>
      <vt:lpstr>การวัดและการประเมินผล</vt:lpstr>
      <vt:lpstr>การประเมินผลตามพฤติกรรมการเรียนรู้</vt:lpstr>
      <vt:lpstr>การวัดด้านพุทธิพิสัย</vt:lpstr>
      <vt:lpstr>การประเมิน - การตัดเกรด</vt:lpstr>
      <vt:lpstr>ความหมายระดับขั้นของเกรด มศว (http://edservice.oop.swu.ac.th/Portals/26/Documents/A%2058/3.pdf) </vt:lpstr>
      <vt:lpstr>การตัดเกรดแบบอิงเกณฑ์ (Criterion-referenced)</vt:lpstr>
      <vt:lpstr>การตัดเกรดแบบอิงกลุ่ม (Norm Referenced)</vt:lpstr>
      <vt:lpstr>Normal Distribution</vt:lpstr>
      <vt:lpstr>Normal distribution 8 เกรด</vt:lpstr>
      <vt:lpstr>Any distributions 8 เกรด</vt:lpstr>
      <vt:lpstr>วิธีของ Dewey B Stuit </vt:lpstr>
      <vt:lpstr>Dewey B Stuit 8 เกรด</vt:lpstr>
      <vt:lpstr>คะแนนทีใช้ประโยชน์อย่างไร</vt:lpstr>
      <vt:lpstr>คะแนนสอบมีปัญหา อาจจะมาจากหลายสาเหตุ</vt:lpstr>
      <vt:lpstr>แหล่งเรียนรู้เพิ่มเติม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หลักการวัดและการประเมินผล</dc:title>
  <dc:creator>sunee</dc:creator>
  <cp:lastModifiedBy>sunee</cp:lastModifiedBy>
  <cp:revision>55</cp:revision>
  <cp:lastPrinted>2017-03-27T02:23:08Z</cp:lastPrinted>
  <dcterms:created xsi:type="dcterms:W3CDTF">2017-03-23T04:54:17Z</dcterms:created>
  <dcterms:modified xsi:type="dcterms:W3CDTF">2017-03-27T08:22:44Z</dcterms:modified>
</cp:coreProperties>
</file>