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1" r:id="rId1"/>
  </p:sldMasterIdLst>
  <p:notesMasterIdLst>
    <p:notesMasterId r:id="rId51"/>
  </p:notesMasterIdLst>
  <p:handoutMasterIdLst>
    <p:handoutMasterId r:id="rId52"/>
  </p:handoutMasterIdLst>
  <p:sldIdLst>
    <p:sldId id="263" r:id="rId2"/>
    <p:sldId id="264" r:id="rId3"/>
    <p:sldId id="257" r:id="rId4"/>
    <p:sldId id="261" r:id="rId5"/>
    <p:sldId id="258" r:id="rId6"/>
    <p:sldId id="259" r:id="rId7"/>
    <p:sldId id="260" r:id="rId8"/>
    <p:sldId id="262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65" r:id="rId18"/>
    <p:sldId id="325" r:id="rId19"/>
    <p:sldId id="326" r:id="rId20"/>
    <p:sldId id="327" r:id="rId21"/>
    <p:sldId id="328" r:id="rId22"/>
    <p:sldId id="329" r:id="rId23"/>
    <p:sldId id="399" r:id="rId24"/>
    <p:sldId id="331" r:id="rId25"/>
    <p:sldId id="332" r:id="rId26"/>
    <p:sldId id="333" r:id="rId27"/>
    <p:sldId id="283" r:id="rId28"/>
    <p:sldId id="266" r:id="rId29"/>
    <p:sldId id="267" r:id="rId30"/>
    <p:sldId id="270" r:id="rId31"/>
    <p:sldId id="315" r:id="rId32"/>
    <p:sldId id="302" r:id="rId33"/>
    <p:sldId id="284" r:id="rId34"/>
    <p:sldId id="288" r:id="rId35"/>
    <p:sldId id="289" r:id="rId36"/>
    <p:sldId id="290" r:id="rId37"/>
    <p:sldId id="385" r:id="rId38"/>
    <p:sldId id="386" r:id="rId39"/>
    <p:sldId id="387" r:id="rId40"/>
    <p:sldId id="388" r:id="rId41"/>
    <p:sldId id="390" r:id="rId42"/>
    <p:sldId id="391" r:id="rId43"/>
    <p:sldId id="392" r:id="rId44"/>
    <p:sldId id="393" r:id="rId45"/>
    <p:sldId id="398" r:id="rId46"/>
    <p:sldId id="394" r:id="rId47"/>
    <p:sldId id="397" r:id="rId48"/>
    <p:sldId id="395" r:id="rId49"/>
    <p:sldId id="400" r:id="rId50"/>
  </p:sldIdLst>
  <p:sldSz cx="9144000" cy="6858000" type="screen4x3"/>
  <p:notesSz cx="6807200" cy="99393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35" y="67"/>
      </p:cViewPr>
      <p:guideLst>
        <p:guide orient="horz" pos="3127"/>
        <p:guide pos="2101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990" cy="496427"/>
          </a:xfrm>
          <a:prstGeom prst="rect">
            <a:avLst/>
          </a:prstGeom>
        </p:spPr>
        <p:txBody>
          <a:bodyPr vert="horz" lIns="95673" tIns="47836" rIns="95673" bIns="47836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690" y="1"/>
            <a:ext cx="2949990" cy="496427"/>
          </a:xfrm>
          <a:prstGeom prst="rect">
            <a:avLst/>
          </a:prstGeom>
        </p:spPr>
        <p:txBody>
          <a:bodyPr vert="horz" lIns="95673" tIns="47836" rIns="95673" bIns="47836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th-TH" smtClean="0"/>
              <a:t>17/06/2559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1369"/>
            <a:ext cx="2949990" cy="496427"/>
          </a:xfrm>
          <a:prstGeom prst="rect">
            <a:avLst/>
          </a:prstGeom>
        </p:spPr>
        <p:txBody>
          <a:bodyPr vert="horz" lIns="95673" tIns="47836" rIns="95673" bIns="47836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690" y="9441369"/>
            <a:ext cx="2949990" cy="496427"/>
          </a:xfrm>
          <a:prstGeom prst="rect">
            <a:avLst/>
          </a:prstGeom>
        </p:spPr>
        <p:txBody>
          <a:bodyPr vert="horz" lIns="95673" tIns="47836" rIns="95673" bIns="47836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5278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5690" y="1"/>
            <a:ext cx="2949990" cy="496427"/>
          </a:xfrm>
          <a:prstGeom prst="rect">
            <a:avLst/>
          </a:prstGeom>
        </p:spPr>
        <p:txBody>
          <a:bodyPr vert="horz" lIns="95673" tIns="47836" rIns="95673" bIns="47836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th-TH" smtClean="0"/>
              <a:t>17/06/2559</a:t>
            </a:r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3" tIns="47836" rIns="95673" bIns="47836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417" y="4720685"/>
            <a:ext cx="5446369" cy="4472471"/>
          </a:xfrm>
          <a:prstGeom prst="rect">
            <a:avLst/>
          </a:prstGeom>
        </p:spPr>
        <p:txBody>
          <a:bodyPr vert="horz" wrap="square" lIns="95673" tIns="47836" rIns="95673" bIns="4783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690" y="9441369"/>
            <a:ext cx="2949990" cy="496427"/>
          </a:xfrm>
          <a:prstGeom prst="rect">
            <a:avLst/>
          </a:prstGeom>
        </p:spPr>
        <p:txBody>
          <a:bodyPr vert="horz" lIns="95673" tIns="47836" rIns="95673" bIns="47836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8FAA17C-03F8-4395-BEB7-AEFF3ABA450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597964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751" indent="-285673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2695" indent="-228539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599773" indent="-228539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6851" indent="-228539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3930" indent="-22853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008" indent="-22853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8086" indent="-22853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5164" indent="-228539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1300" smtClean="0"/>
              <a:t>17/06/2559</a:t>
            </a:r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73640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ngsana New" pitchFamily="18" charset="-34"/>
              </a:defRPr>
            </a:lvl9pPr>
          </a:lstStyle>
          <a:p>
            <a:pPr eaLnBrk="1" hangingPunct="1"/>
            <a:fld id="{2E56EEF6-BBD9-41FF-91DB-155506A01C98}" type="slidenum">
              <a:rPr lang="en-US" smtClean="0">
                <a:latin typeface="Arial" pitchFamily="34" charset="0"/>
              </a:rPr>
              <a:pPr eaLnBrk="1" hangingPunct="1"/>
              <a:t>16</a:t>
            </a:fld>
            <a:endParaRPr lang="th-TH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80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8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A174-E3E8-4FE6-A9C5-7E7A8E06922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839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17/06/2559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75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17/06/2559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733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6E27C-C05F-4DA2-B270-DC520F92D4F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561A7-2E78-4C27-8C33-537C43F0F366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2ADE7-6037-4E43-8D8C-190DBA064E9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 sz="3200" baseline="0"/>
            </a:lvl1pPr>
            <a:lvl2pPr>
              <a:defRPr sz="2800" baseline="0"/>
            </a:lvl2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-22676" y="8289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5584A5B-5F56-4775-9095-3A5E6A6CA64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DEC24-0919-4D5F-8037-8D92D871F6E7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843FE-7680-4913-9351-7E643930B59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D7D04-3416-42C9-A2DC-726ED20AD52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7C73C-6F9A-45C5-8A37-43E05511E1DD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44694-5BBB-47C6-9CD3-5B207FF4346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B206CEB2-DA18-47ED-AF36-6D137369476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516E27C-C05F-4DA2-B270-DC520F92D4F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usiness_intelligenc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dan.com/i030fe01.htm" TargetMode="External"/><Relationship Id="rId7" Type="http://schemas.openxmlformats.org/officeDocument/2006/relationships/hyperlink" Target="https://www.kdnuggets.com/2014/10/crisp-dm-top-methodology-analytics-data-mining-data-science-projects.html" TargetMode="External"/><Relationship Id="rId2" Type="http://schemas.openxmlformats.org/officeDocument/2006/relationships/hyperlink" Target="https://www.daa.com.au/articles/analytical-ide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sp-dm.org/" TargetMode="External"/><Relationship Id="rId5" Type="http://schemas.openxmlformats.org/officeDocument/2006/relationships/hyperlink" Target="http://www.statsoft.com/Textbook/Data-Mining-Techniques#eda1" TargetMode="External"/><Relationship Id="rId4" Type="http://schemas.openxmlformats.org/officeDocument/2006/relationships/hyperlink" Target="http://tdan.com/data-mining-and-statistics-what-is-the-connection/522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model.com/" TargetMode="External"/><Relationship Id="rId2" Type="http://schemas.openxmlformats.org/officeDocument/2006/relationships/hyperlink" Target="http://www.ssicentral.com/lisre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journals.swu.ac.th/index.php/ssj/article/viewFile/847/84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Business_intelligenc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ata.org/publications/data-science-journal" TargetMode="External"/><Relationship Id="rId2" Type="http://schemas.openxmlformats.org/officeDocument/2006/relationships/hyperlink" Target="http://whatsthebigdata.com/2012/04/26/a-very-short-history-of-data-science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blog.revolutionanalytics.com/2013/05/statistics-vs-data-science-vs-bi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eflectionsblog.emc.com/2014/08/business-intelligence-analyst-data-scientist-whats-difference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tasciencecentral.com/profiles/blogs/17-analytic-disciplines-compar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unomaha.edu/college-of-arts-and-sciences/mathematics/community-engagement/data-science.php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towardsdatascience.com/the-10-statistical-techniques-data-scientists-need-to-master-1ef6dbd531f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cs.umich.edu/eecs/undergraduate/data-science/" TargetMode="External"/><Relationship Id="rId2" Type="http://schemas.openxmlformats.org/officeDocument/2006/relationships/hyperlink" Target="http://www.unomaha.edu/college-of-arts-and-sciences/mathematics/community-engagement/data-science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fca.edu/arts-sciences/undergraduate-programs/data-science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as.nida.ac.th/2017/programs/master-computer-science-and-information-systems/major-ds/" TargetMode="External"/><Relationship Id="rId3" Type="http://schemas.openxmlformats.org/officeDocument/2006/relationships/hyperlink" Target="https://hdsadmission.info/" TargetMode="External"/><Relationship Id="rId7" Type="http://schemas.openxmlformats.org/officeDocument/2006/relationships/hyperlink" Target="http://as.nida.ac.th/gsas/article/data-sciences-study/" TargetMode="External"/><Relationship Id="rId2" Type="http://schemas.openxmlformats.org/officeDocument/2006/relationships/hyperlink" Target="http://www.it.kmitl.ac.th/admissions/dsba/it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gm.npru.ac.th/npruds/system/sys_article/20170908121032_7f2848c0320483d7032368d08eb838c1.pdf" TargetMode="External"/><Relationship Id="rId5" Type="http://schemas.openxmlformats.org/officeDocument/2006/relationships/hyperlink" Target="http://datasci.sci.dusit.ac.th/" TargetMode="External"/><Relationship Id="rId4" Type="http://schemas.openxmlformats.org/officeDocument/2006/relationships/hyperlink" Target="https://hdsadmission.info/wp-content/uploads/2017/09/Health_data_scienve_curriculum_2017.pdf" TargetMode="External"/><Relationship Id="rId9" Type="http://schemas.openxmlformats.org/officeDocument/2006/relationships/hyperlink" Target="http://as.nida.ac.th/gsas/programs/master-business-analytics-and-data-science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science.la/introduction-to-data-science-for-high-school-students/" TargetMode="External"/><Relationship Id="rId2" Type="http://schemas.openxmlformats.org/officeDocument/2006/relationships/hyperlink" Target="http://www.mobilizing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cet.org/departures-columns/introduction-to-data-science-an-authentic-approach-to-21st-century-learning" TargetMode="External"/><Relationship Id="rId5" Type="http://schemas.openxmlformats.org/officeDocument/2006/relationships/hyperlink" Target="http://rstudio.org/" TargetMode="External"/><Relationship Id="rId4" Type="http://schemas.openxmlformats.org/officeDocument/2006/relationships/hyperlink" Target="http://cran.us.r-project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1.2Data_model_ATutor.pdf" TargetMode="External"/><Relationship Id="rId2" Type="http://schemas.openxmlformats.org/officeDocument/2006/relationships/hyperlink" Target="http://ejournals.swu.ac.th/index.php/ssj/article/viewFile/847/8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WekaMOOC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8188" cy="1752600"/>
          </a:xfrm>
        </p:spPr>
        <p:txBody>
          <a:bodyPr>
            <a:noAutofit/>
          </a:bodyPr>
          <a:lstStyle/>
          <a:p>
            <a:pPr marL="63500" algn="r" eaLnBrk="1" hangingPunct="1"/>
            <a:r>
              <a:rPr lang="th-TH" altLang="en-US" sz="3600" dirty="0" smtClean="0">
                <a:solidFill>
                  <a:srgbClr val="00B0F0"/>
                </a:solidFill>
              </a:rPr>
              <a:t>สุณี รักษาเกียรติศักดิ์</a:t>
            </a:r>
            <a:r>
              <a:rPr lang="en-US" altLang="en-US" sz="3600" dirty="0" smtClean="0">
                <a:solidFill>
                  <a:srgbClr val="00B0F0"/>
                </a:solidFill>
                <a:cs typeface="EucrosiaUPC" pitchFamily="18" charset="-34"/>
              </a:rPr>
              <a:t/>
            </a:r>
            <a:br>
              <a:rPr lang="en-US" altLang="en-US" sz="3600" dirty="0" smtClean="0">
                <a:solidFill>
                  <a:srgbClr val="00B0F0"/>
                </a:solidFill>
                <a:cs typeface="EucrosiaUPC" pitchFamily="18" charset="-34"/>
              </a:rPr>
            </a:br>
            <a:r>
              <a:rPr lang="en-US" altLang="en-US" sz="3600" dirty="0" smtClean="0">
                <a:solidFill>
                  <a:srgbClr val="92D050"/>
                </a:solidFill>
                <a:cs typeface="EucrosiaUPC" pitchFamily="18" charset="-34"/>
              </a:rPr>
              <a:t>sunee@g.swu.ac.th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84188" algn="l" eaLnBrk="1" hangingPunct="1"/>
            <a:r>
              <a:rPr lang="en-US" altLang="en-US" dirty="0" smtClean="0"/>
              <a:t>Data Analytics: Statistical Methods, Data Mining, Business Intelligence, Data Science</a:t>
            </a:r>
            <a:endParaRPr lang="th-TH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pPr>
              <a:defRPr/>
            </a:pPr>
            <a:fld id="{0F64E6BF-1F80-49EB-82CB-9B4603C62E15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83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data mining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Data Mining </a:t>
            </a:r>
            <a:r>
              <a:rPr lang="en-US" dirty="0"/>
              <a:t>is a process </a:t>
            </a:r>
            <a:r>
              <a:rPr lang="en-US" dirty="0" smtClean="0"/>
              <a:t>for analyzing </a:t>
            </a:r>
            <a:r>
              <a:rPr lang="en-US" dirty="0"/>
              <a:t>the data from large databases. </a:t>
            </a:r>
            <a:endParaRPr lang="en-US" dirty="0" smtClean="0"/>
          </a:p>
          <a:p>
            <a:r>
              <a:rPr lang="en-US" b="1" dirty="0" smtClean="0"/>
              <a:t>Data </a:t>
            </a:r>
            <a:r>
              <a:rPr lang="en-US" b="1" dirty="0"/>
              <a:t>Mining </a:t>
            </a:r>
            <a:r>
              <a:rPr lang="en-US" b="1" dirty="0" smtClean="0"/>
              <a:t> </a:t>
            </a:r>
            <a:r>
              <a:rPr lang="en-US" dirty="0" smtClean="0"/>
              <a:t>search for </a:t>
            </a:r>
            <a:r>
              <a:rPr lang="en-US" dirty="0"/>
              <a:t>valuable information in a large </a:t>
            </a:r>
            <a:r>
              <a:rPr lang="en-US" dirty="0" smtClean="0"/>
              <a:t>database.</a:t>
            </a:r>
          </a:p>
          <a:p>
            <a:r>
              <a:rPr lang="en-US" b="1" dirty="0" smtClean="0"/>
              <a:t>Data </a:t>
            </a:r>
            <a:r>
              <a:rPr lang="en-US" b="1" dirty="0"/>
              <a:t>mining</a:t>
            </a:r>
            <a:r>
              <a:rPr lang="en-US" dirty="0"/>
              <a:t> is also known as  knowledge </a:t>
            </a:r>
            <a:r>
              <a:rPr lang="en-US" dirty="0" smtClean="0"/>
              <a:t>discovery.</a:t>
            </a:r>
          </a:p>
          <a:p>
            <a:r>
              <a:rPr lang="en-US" dirty="0" smtClean="0"/>
              <a:t>Often called </a:t>
            </a:r>
            <a:r>
              <a:rPr lang="en-US" b="1" dirty="0" smtClean="0"/>
              <a:t>KDD</a:t>
            </a:r>
            <a:r>
              <a:rPr lang="en-US" dirty="0" smtClean="0"/>
              <a:t> (</a:t>
            </a:r>
            <a:r>
              <a:rPr lang="en-US" b="1" dirty="0" smtClean="0"/>
              <a:t>K</a:t>
            </a:r>
            <a:r>
              <a:rPr lang="en-US" dirty="0" smtClean="0"/>
              <a:t>nowledge </a:t>
            </a:r>
            <a:r>
              <a:rPr lang="en-US" b="1" dirty="0" smtClean="0"/>
              <a:t>D</a:t>
            </a:r>
            <a:r>
              <a:rPr lang="en-US" dirty="0" smtClean="0"/>
              <a:t>iscovery from </a:t>
            </a:r>
            <a:r>
              <a:rPr lang="en-US" b="1" dirty="0" smtClean="0"/>
              <a:t>D</a:t>
            </a:r>
            <a:r>
              <a:rPr lang="en-US" dirty="0" smtClean="0"/>
              <a:t>atabase)</a:t>
            </a:r>
          </a:p>
          <a:p>
            <a:r>
              <a:rPr lang="en-US" dirty="0" smtClean="0"/>
              <a:t>Data mining community top</a:t>
            </a:r>
            <a:r>
              <a:rPr lang="th-TH" dirty="0" smtClean="0"/>
              <a:t> </a:t>
            </a:r>
            <a:r>
              <a:rPr lang="en-US" dirty="0" smtClean="0"/>
              <a:t>resource</a:t>
            </a:r>
          </a:p>
          <a:p>
            <a:pPr lvl="1"/>
            <a:r>
              <a:rPr lang="en-US" dirty="0" smtClean="0"/>
              <a:t>http://www.kdnuggets.com/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4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Source of my first Learning 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Mining: Concepts and Techniques, 2nd ed. (2005) </a:t>
            </a:r>
          </a:p>
          <a:p>
            <a:pPr lvl="1"/>
            <a:r>
              <a:rPr lang="en-US" dirty="0" smtClean="0"/>
              <a:t>by</a:t>
            </a:r>
            <a:r>
              <a:rPr lang="th-TH" dirty="0" smtClean="0"/>
              <a:t> </a:t>
            </a:r>
            <a:r>
              <a:rPr lang="en-US" dirty="0" err="1" smtClean="0"/>
              <a:t>Jiawei</a:t>
            </a:r>
            <a:r>
              <a:rPr lang="en-US" dirty="0" smtClean="0"/>
              <a:t> Han and </a:t>
            </a:r>
            <a:r>
              <a:rPr lang="en-US" dirty="0" err="1" smtClean="0"/>
              <a:t>Micheline</a:t>
            </a:r>
            <a:r>
              <a:rPr lang="en-US" dirty="0" smtClean="0"/>
              <a:t> </a:t>
            </a:r>
            <a:r>
              <a:rPr lang="en-US" dirty="0" err="1" smtClean="0"/>
              <a:t>Kamber</a:t>
            </a:r>
            <a:r>
              <a:rPr lang="th-TH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edition (2011), now 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lvl="1"/>
            <a:r>
              <a:rPr lang="en-US" i="1" dirty="0" smtClean="0"/>
              <a:t>Actually, it covers both data warehouse and data mining</a:t>
            </a:r>
          </a:p>
          <a:p>
            <a:r>
              <a:rPr lang="en-US" dirty="0" smtClean="0"/>
              <a:t>Data Mining: Practical Machine Learning Tools and Techniques, 2</a:t>
            </a:r>
            <a:r>
              <a:rPr lang="en-US" baseline="30000" dirty="0" smtClean="0"/>
              <a:t>nd</a:t>
            </a:r>
            <a:r>
              <a:rPr lang="en-US" dirty="0" smtClean="0"/>
              <a:t> ed. (2005)</a:t>
            </a:r>
          </a:p>
          <a:p>
            <a:pPr lvl="1"/>
            <a:r>
              <a:rPr lang="en-US" dirty="0" smtClean="0"/>
              <a:t>by Ian Witten and </a:t>
            </a:r>
            <a:r>
              <a:rPr lang="en-US" dirty="0" err="1" smtClean="0"/>
              <a:t>Eibe</a:t>
            </a:r>
            <a:r>
              <a:rPr lang="en-US" dirty="0" smtClean="0"/>
              <a:t> Frank</a:t>
            </a:r>
          </a:p>
          <a:p>
            <a:pPr lvl="1"/>
            <a:r>
              <a:rPr lang="en-US" dirty="0" smtClean="0"/>
              <a:t>Now is 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  <a:r>
              <a:rPr lang="th-TH" dirty="0" smtClean="0"/>
              <a:t> </a:t>
            </a:r>
            <a:r>
              <a:rPr lang="en-US" dirty="0" smtClean="0"/>
              <a:t>(2011)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endParaRPr lang="th-TH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53632"/>
            <a:ext cx="25812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788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DW &amp; DM  =&gt; BI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4" name="Picture 2" descr="BI mod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01" y="1447800"/>
            <a:ext cx="6558398" cy="4572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706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Business Intelligence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900" dirty="0" smtClean="0">
                <a:hlinkClick r:id="rId2"/>
              </a:rPr>
              <a:t>http://en.wikipedia.org/wiki/Business_intelligence</a:t>
            </a:r>
            <a:r>
              <a:rPr lang="en-US" altLang="en-US" sz="2900" dirty="0" smtClean="0"/>
              <a:t> </a:t>
            </a:r>
            <a:endParaRPr lang="th-TH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3488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cs typeface="Cordia New" pitchFamily="34" charset="-34"/>
              </a:rPr>
              <a:t>computer-based techniques used in spotting, digging-out, and analyzing business data</a:t>
            </a:r>
          </a:p>
          <a:p>
            <a:r>
              <a:rPr lang="en-US" altLang="en-US" dirty="0" smtClean="0">
                <a:cs typeface="Cordia New" pitchFamily="34" charset="-34"/>
              </a:rPr>
              <a:t>BI technologies provide historical, current, and predictive views of business operations</a:t>
            </a:r>
          </a:p>
          <a:p>
            <a:r>
              <a:rPr lang="en-US" altLang="en-US" dirty="0" smtClean="0">
                <a:cs typeface="Cordia New" pitchFamily="34" charset="-34"/>
              </a:rPr>
              <a:t>Common functions of business intelligence technologies are reporting, online analytical processing, analytics, </a:t>
            </a:r>
            <a:br>
              <a:rPr lang="en-US" altLang="en-US" dirty="0" smtClean="0">
                <a:cs typeface="Cordia New" pitchFamily="34" charset="-34"/>
              </a:rPr>
            </a:br>
            <a:r>
              <a:rPr lang="en-US" altLang="en-US" b="1" dirty="0" smtClean="0">
                <a:cs typeface="Cordia New" pitchFamily="34" charset="-34"/>
              </a:rPr>
              <a:t>data mining</a:t>
            </a:r>
          </a:p>
          <a:p>
            <a:r>
              <a:rPr lang="en-US" altLang="en-US" dirty="0" smtClean="0">
                <a:cs typeface="Cordia New" pitchFamily="34" charset="-34"/>
              </a:rPr>
              <a:t>Business intelligence aims to support better business decision-making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0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mining </a:t>
            </a:r>
            <a:r>
              <a:rPr lang="en-US" b="1" dirty="0" err="1" smtClean="0">
                <a:solidFill>
                  <a:srgbClr val="FF0000"/>
                </a:solidFill>
              </a:rPr>
              <a:t>v.s</a:t>
            </a:r>
            <a:r>
              <a:rPr lang="en-US" b="1" dirty="0" smtClean="0">
                <a:solidFill>
                  <a:srgbClr val="FF0000"/>
                </a:solidFill>
              </a:rPr>
              <a:t>. Statistics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>(my question at 2006?)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Data Mining | Statistics or Something Else? at http://www.daa.com.au/analyticalideas/datamining.html</a:t>
            </a:r>
            <a:br>
              <a:rPr lang="en-US" dirty="0" smtClean="0"/>
            </a:br>
            <a:r>
              <a:rPr lang="en-US" dirty="0" smtClean="0"/>
              <a:t>(change </a:t>
            </a:r>
            <a:r>
              <a:rPr lang="en-US" dirty="0"/>
              <a:t>to </a:t>
            </a:r>
            <a:r>
              <a:rPr lang="en-US" dirty="0">
                <a:hlinkClick r:id="rId2"/>
              </a:rPr>
              <a:t>https://www.daa.com.au/articles/analytical-ideas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DATA MINING AND STATISTICS: WHAT IS THE CONNECTION? At</a:t>
            </a:r>
            <a:br>
              <a:rPr lang="en-US" dirty="0" smtClean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www.tdan.com/i030fe01.htm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(change to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tdan.com/data-mining-and-statistics-what-is-the-connection/5226</a:t>
            </a:r>
            <a:r>
              <a:rPr lang="en-US" dirty="0"/>
              <a:t>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Data mining Techniques at</a:t>
            </a:r>
            <a:br>
              <a:rPr lang="en-US" dirty="0" smtClean="0"/>
            </a:br>
            <a:r>
              <a:rPr lang="en-US" dirty="0"/>
              <a:t>http://www.statsoft.com/textbook/stdatmin.html#eda1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(change </a:t>
            </a:r>
            <a:r>
              <a:rPr lang="en-US" dirty="0"/>
              <a:t>to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www.statsoft.com/Textbook/Data-Mining-Techniques#eda1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CRoss</a:t>
            </a:r>
            <a:r>
              <a:rPr lang="en-US" dirty="0" smtClean="0"/>
              <a:t> Industry Standard Process</a:t>
            </a:r>
            <a:br>
              <a:rPr lang="en-US" dirty="0" smtClean="0"/>
            </a:br>
            <a:r>
              <a:rPr lang="en-US" dirty="0" smtClean="0"/>
              <a:t>for Data Mining </a:t>
            </a:r>
            <a:r>
              <a:rPr lang="en-US" b="1" dirty="0" smtClean="0"/>
              <a:t>(CRISP-DM)</a:t>
            </a:r>
            <a:r>
              <a:rPr lang="en-US" dirty="0" smtClean="0"/>
              <a:t> at </a:t>
            </a:r>
            <a:r>
              <a:rPr lang="en-US" dirty="0" smtClean="0">
                <a:hlinkClick r:id="rId6"/>
              </a:rPr>
              <a:t>http://www.crisp-dm.org/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(no longer available since around 2012</a:t>
            </a:r>
            <a:r>
              <a:rPr lang="en-US" dirty="0"/>
              <a:t>?)</a:t>
            </a:r>
            <a:br>
              <a:rPr lang="en-US" dirty="0"/>
            </a:b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www.kdnuggets.com/2014/10/crisp-dm-top-methodology-analytics-data-mining-data-science-projects.html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look at Process Model of CRISP-DM 1.0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60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Statistical methods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Level of measurement of variable: </a:t>
            </a:r>
          </a:p>
          <a:p>
            <a:pPr lvl="1"/>
            <a:r>
              <a:rPr lang="en-US" dirty="0" smtClean="0"/>
              <a:t>Qualitative (nominal, ordinal)</a:t>
            </a:r>
          </a:p>
          <a:p>
            <a:pPr lvl="1"/>
            <a:r>
              <a:rPr lang="en-US" dirty="0" smtClean="0"/>
              <a:t>Quantitative (interval, ratio or scale)</a:t>
            </a:r>
          </a:p>
          <a:p>
            <a:r>
              <a:rPr lang="en-US" dirty="0" smtClean="0"/>
              <a:t>Variable:</a:t>
            </a:r>
            <a:r>
              <a:rPr lang="th-TH" dirty="0" smtClean="0"/>
              <a:t> </a:t>
            </a:r>
            <a:r>
              <a:rPr lang="en-US" dirty="0" smtClean="0"/>
              <a:t>Dependent or Independent/Predictor</a:t>
            </a:r>
          </a:p>
          <a:p>
            <a:r>
              <a:rPr lang="en-US" dirty="0" smtClean="0"/>
              <a:t>Descriptive statistics</a:t>
            </a:r>
          </a:p>
          <a:p>
            <a:pPr lvl="1"/>
            <a:r>
              <a:rPr lang="en-US" dirty="0" smtClean="0"/>
              <a:t>Qualitative: frequency &amp; percentage</a:t>
            </a:r>
          </a:p>
          <a:p>
            <a:pPr lvl="1"/>
            <a:r>
              <a:rPr lang="en-US" dirty="0" smtClean="0"/>
              <a:t>Quantitative: mean &amp; SD</a:t>
            </a:r>
          </a:p>
          <a:p>
            <a:r>
              <a:rPr lang="en-US" dirty="0" smtClean="0"/>
              <a:t>Inferential statistics: from sample statistics make inference to population parameters via the process of statistical hypothesis testing </a:t>
            </a:r>
            <a:br>
              <a:rPr lang="en-US" dirty="0" smtClean="0"/>
            </a:br>
            <a:r>
              <a:rPr lang="en-US" dirty="0" smtClean="0"/>
              <a:t>(test is significant or not)</a:t>
            </a:r>
          </a:p>
          <a:p>
            <a:r>
              <a:rPr lang="en-US" dirty="0" smtClean="0"/>
              <a:t>Do analysis on sample data and make inference to population parameters of interest</a:t>
            </a:r>
          </a:p>
          <a:p>
            <a:pPr lvl="1"/>
            <a:r>
              <a:rPr lang="en-US" dirty="0" smtClean="0"/>
              <a:t>Validity of conclusion depends on sample that is a good representation of population</a:t>
            </a:r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42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Steps in statistical hypothesis testing</a:t>
            </a:r>
            <a:endParaRPr lang="th-TH" sz="4000" dirty="0" smtClean="0">
              <a:solidFill>
                <a:srgbClr val="FF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5257800"/>
          </a:xfr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Formulate hypothesis: H</a:t>
            </a:r>
            <a:r>
              <a:rPr lang="en-US" sz="2800" baseline="-25000" dirty="0" smtClean="0"/>
              <a:t>o</a:t>
            </a:r>
            <a:r>
              <a:rPr lang="en-US" sz="2800" dirty="0" smtClean="0"/>
              <a:t> and H</a:t>
            </a:r>
            <a:r>
              <a:rPr lang="en-US" sz="2800" baseline="-25000" dirty="0" smtClean="0"/>
              <a:t>1</a:t>
            </a:r>
            <a:r>
              <a:rPr lang="th-TH" sz="2800" dirty="0" smtClean="0"/>
              <a:t> </a:t>
            </a:r>
          </a:p>
          <a:p>
            <a:pPr marL="609600" indent="-609600" eaLnBrk="1" hangingPunct="1">
              <a:lnSpc>
                <a:spcPct val="10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Set level of significance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/>
              <a:t> = 0.05, 0.01, 0.10)</a:t>
            </a:r>
          </a:p>
          <a:p>
            <a:pPr marL="609600" indent="-609600" eaLnBrk="1" hangingPunct="1">
              <a:lnSpc>
                <a:spcPct val="10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Statistics used to test hypothesis in (1)</a:t>
            </a:r>
          </a:p>
          <a:p>
            <a:pPr marL="990600" lvl="1" indent="-533400" eaLnBrk="1" hangingPunct="1">
              <a:lnSpc>
                <a:spcPct val="100000"/>
              </a:lnSpc>
              <a:defRPr/>
            </a:pPr>
            <a:r>
              <a:rPr lang="en-US" sz="2400" dirty="0" smtClean="0"/>
              <a:t>This statistics is called “Inferential statistics”</a:t>
            </a:r>
            <a:br>
              <a:rPr lang="en-US" sz="2400" dirty="0" smtClean="0"/>
            </a:br>
            <a:r>
              <a:rPr lang="en-US" sz="2400" dirty="0" smtClean="0"/>
              <a:t>Formulae (don’t need to know)</a:t>
            </a:r>
          </a:p>
          <a:p>
            <a:pPr marL="990600" lvl="1" indent="-533400">
              <a:lnSpc>
                <a:spcPct val="80000"/>
              </a:lnSpc>
              <a:defRPr/>
            </a:pPr>
            <a:r>
              <a:rPr lang="en-US" sz="2400" dirty="0" smtClean="0"/>
              <a:t>Has distribution (Z, t, F,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under </a:t>
            </a:r>
            <a:r>
              <a:rPr lang="en-US" dirty="0"/>
              <a:t>H</a:t>
            </a:r>
            <a:r>
              <a:rPr lang="en-US" baseline="-25000" dirty="0"/>
              <a:t>o</a:t>
            </a:r>
            <a:endParaRPr lang="en-US" sz="2400" dirty="0" smtClean="0"/>
          </a:p>
          <a:p>
            <a:pPr marL="609600" indent="-609600" eaLnBrk="1" hangingPunct="1">
              <a:lnSpc>
                <a:spcPct val="10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Decision rule: Reject H</a:t>
            </a:r>
            <a:r>
              <a:rPr lang="en-US" sz="2800" baseline="-25000" dirty="0" smtClean="0"/>
              <a:t>o </a:t>
            </a:r>
            <a:r>
              <a:rPr lang="en-US" sz="2800" dirty="0" smtClean="0"/>
              <a:t>if P-value &lt;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800" dirty="0" smtClean="0"/>
              <a:t> </a:t>
            </a:r>
          </a:p>
          <a:p>
            <a:pPr marL="609600" indent="-609600" eaLnBrk="1" hangingPunct="1">
              <a:lnSpc>
                <a:spcPct val="10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Calculate statistics and p-value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dirty="0" smtClean="0"/>
              <a:t>Statistical package gives these values </a:t>
            </a:r>
          </a:p>
          <a:p>
            <a:pPr marL="609600" indent="-609600" eaLnBrk="1" hangingPunct="1">
              <a:lnSpc>
                <a:spcPct val="100000"/>
              </a:lnSpc>
              <a:buFont typeface="Wingdings" pitchFamily="2" charset="2"/>
              <a:buAutoNum type="arabicPeriod"/>
              <a:defRPr/>
            </a:pPr>
            <a:r>
              <a:rPr lang="en-US" sz="2800" dirty="0" smtClean="0"/>
              <a:t>Make decision: Reject H</a:t>
            </a:r>
            <a:r>
              <a:rPr lang="en-US" sz="2800" baseline="-25000" dirty="0" smtClean="0"/>
              <a:t>o </a:t>
            </a:r>
            <a:r>
              <a:rPr lang="en-US" sz="2800" dirty="0" smtClean="0"/>
              <a:t>or Do not reject H</a:t>
            </a:r>
            <a:r>
              <a:rPr lang="en-US" sz="2800" baseline="-25000" dirty="0" smtClean="0"/>
              <a:t>o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400" dirty="0" smtClean="0"/>
              <a:t>Reject H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means that the test is significant</a:t>
            </a:r>
            <a:r>
              <a:rPr lang="en-US" sz="2400" baseline="-25000" dirty="0" smtClean="0"/>
              <a:t>  </a:t>
            </a:r>
            <a:endParaRPr lang="el-GR" sz="2400" baseline="-25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B1203-31FD-407B-B0EE-56E6C7C6BEF8}" type="slidenum">
              <a:rPr lang="en-US" smtClean="0"/>
              <a:pPr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5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Type I and Type II errors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h-TH" smtClean="0"/>
              <a:t>25/06/58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17</a:t>
            </a:fld>
            <a:endParaRPr lang="th-TH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01265102"/>
              </p:ext>
            </p:extLst>
          </p:nvPr>
        </p:nvGraphicFramePr>
        <p:xfrm>
          <a:off x="585397" y="2780928"/>
          <a:ext cx="8163067" cy="2560320"/>
        </p:xfrm>
        <a:graphic>
          <a:graphicData uri="http://schemas.openxmlformats.org/drawingml/2006/table">
            <a:tbl>
              <a:tblPr/>
              <a:tblGrid>
                <a:gridCol w="1943100"/>
                <a:gridCol w="1539447"/>
                <a:gridCol w="2376264"/>
                <a:gridCol w="2304256"/>
              </a:tblGrid>
              <a:tr h="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 Table of error types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Null hypothesis (</a:t>
                      </a:r>
                      <a:r>
                        <a:rPr lang="en-US" i="1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0</a:t>
                      </a:r>
                      <a:r>
                        <a:rPr lang="en-US">
                          <a:effectLst/>
                        </a:rPr>
                        <a:t>) is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True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False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Decision About Null Hypothesis (</a:t>
                      </a:r>
                      <a:r>
                        <a:rPr lang="en-US" i="1">
                          <a:effectLst/>
                        </a:rPr>
                        <a:t>H</a:t>
                      </a:r>
                      <a:r>
                        <a:rPr lang="en-US" baseline="-25000">
                          <a:effectLst/>
                        </a:rPr>
                        <a:t>0</a:t>
                      </a:r>
                      <a:r>
                        <a:rPr lang="en-US">
                          <a:effectLst/>
                        </a:rPr>
                        <a:t>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Reject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Type I error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(False Positive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Correct inference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(True Positive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sz="1800" b="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of the test (1 – β)</a:t>
                      </a:r>
                      <a:endParaRPr lang="en-US" b="0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Accept</a:t>
                      </a:r>
                    </a:p>
                    <a:p>
                      <a:pPr algn="ctr"/>
                      <a:r>
                        <a:rPr lang="en-US" dirty="0" smtClean="0">
                          <a:effectLst/>
                        </a:rPr>
                        <a:t>(Do not reject)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Correct inference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(True Negative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Confidence Level (1 – α)</a:t>
                      </a:r>
                      <a:endParaRPr lang="en-US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effectLst/>
                        </a:rPr>
                        <a:t>Type II error</a:t>
                      </a:r>
                      <a:r>
                        <a:rPr lang="en-US" dirty="0">
                          <a:effectLst/>
                        </a:rPr>
                        <a:t/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(False Negative</a:t>
                      </a:r>
                      <a:r>
                        <a:rPr lang="en-US" dirty="0" smtClean="0">
                          <a:effectLst/>
                        </a:rPr>
                        <a:t>)</a:t>
                      </a:r>
                    </a:p>
                    <a:p>
                      <a:pPr algn="ctr"/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endParaRPr lang="en-US" b="1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h-TH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1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Most common Statistical Modeling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Linear Regression</a:t>
            </a:r>
          </a:p>
          <a:p>
            <a:r>
              <a:rPr lang="en-US" dirty="0" smtClean="0"/>
              <a:t>Logistic Regression</a:t>
            </a:r>
          </a:p>
          <a:p>
            <a:r>
              <a:rPr lang="en-US" dirty="0" smtClean="0"/>
              <a:t>Structural Equation Modeling (SEM) </a:t>
            </a:r>
          </a:p>
          <a:p>
            <a:pPr lvl="1"/>
            <a:r>
              <a:rPr lang="en-US" dirty="0" smtClean="0"/>
              <a:t>with</a:t>
            </a:r>
            <a:r>
              <a:rPr lang="th-TH" dirty="0" smtClean="0"/>
              <a:t> </a:t>
            </a:r>
            <a:r>
              <a:rPr lang="en-US" dirty="0"/>
              <a:t>LISREL </a:t>
            </a:r>
            <a:r>
              <a:rPr lang="en-US" dirty="0">
                <a:hlinkClick r:id="rId2"/>
              </a:rPr>
              <a:t>http://www.ssicentral.com/lisrel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Mplus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https://www.statmodel.com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Goal of Statistical Modeling is to empirically </a:t>
            </a:r>
            <a:r>
              <a:rPr lang="en-US" dirty="0"/>
              <a:t>assess </a:t>
            </a:r>
            <a:r>
              <a:rPr lang="en-US" dirty="0" smtClean="0"/>
              <a:t>theory (confirmatory data analysis)  </a:t>
            </a:r>
          </a:p>
          <a:p>
            <a:r>
              <a:rPr lang="en-US" dirty="0" smtClean="0"/>
              <a:t>Confirmatory data analysis </a:t>
            </a:r>
            <a:r>
              <a:rPr lang="en-US" dirty="0" err="1" smtClean="0"/>
              <a:t>vs</a:t>
            </a:r>
            <a:r>
              <a:rPr lang="en-US" dirty="0" smtClean="0"/>
              <a:t> Exploratory data analysis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61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Mining Modeling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19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Machine Learning (ML) algorithms (many </a:t>
            </a:r>
            <a:r>
              <a:rPr lang="en-US" b="1" dirty="0" smtClean="0"/>
              <a:t>algorithms</a:t>
            </a:r>
            <a:r>
              <a:rPr lang="en-US" dirty="0" smtClean="0"/>
              <a:t> for same </a:t>
            </a:r>
            <a:r>
              <a:rPr lang="en-US" b="1" dirty="0" smtClean="0"/>
              <a:t>type of problems</a:t>
            </a:r>
          </a:p>
          <a:p>
            <a:r>
              <a:rPr lang="en-US" dirty="0" smtClean="0"/>
              <a:t>Two sets of data: Training set &amp; Test set </a:t>
            </a:r>
            <a:br>
              <a:rPr lang="en-US" dirty="0" smtClean="0"/>
            </a:br>
            <a:r>
              <a:rPr lang="en-US" dirty="0" smtClean="0"/>
              <a:t>(should be independent)</a:t>
            </a:r>
          </a:p>
          <a:p>
            <a:r>
              <a:rPr lang="en-US" dirty="0" smtClean="0"/>
              <a:t>Training set: Build a model</a:t>
            </a:r>
          </a:p>
          <a:p>
            <a:r>
              <a:rPr lang="en-US" dirty="0" smtClean="0"/>
              <a:t>Test set: Evaluate the model</a:t>
            </a:r>
          </a:p>
          <a:p>
            <a:r>
              <a:rPr lang="en-US" dirty="0" smtClean="0"/>
              <a:t>Data mining is an experimental science </a:t>
            </a:r>
            <a:br>
              <a:rPr lang="en-US" dirty="0" smtClean="0"/>
            </a:br>
            <a:r>
              <a:rPr lang="en-US" dirty="0" smtClean="0"/>
              <a:t>(Witten said)</a:t>
            </a:r>
          </a:p>
          <a:p>
            <a:pPr marL="0" indent="0">
              <a:buNone/>
            </a:pP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12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Knowledge Discovery by Data Analysis with </a:t>
            </a:r>
            <a:br>
              <a:rPr lang="en-US" b="1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R and </a:t>
            </a:r>
            <a:r>
              <a:rPr lang="en-US" b="1" dirty="0" err="1">
                <a:solidFill>
                  <a:srgbClr val="C00000"/>
                </a:solidFill>
                <a:latin typeface="LilyUPC" pitchFamily="34" charset="-34"/>
                <a:cs typeface="LilyUPC" pitchFamily="34" charset="-34"/>
              </a:rPr>
              <a:t>Weka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US" sz="3200" dirty="0" smtClean="0"/>
              <a:t>Statistical Methods (with R) </a:t>
            </a:r>
          </a:p>
          <a:p>
            <a:pPr marL="342900" indent="-342900">
              <a:buFontTx/>
              <a:buChar char="-"/>
            </a:pPr>
            <a:r>
              <a:rPr lang="en-US" sz="3200" dirty="0" smtClean="0"/>
              <a:t>Data Mining (with </a:t>
            </a:r>
            <a:r>
              <a:rPr lang="en-US" sz="3200" dirty="0" err="1" smtClean="0"/>
              <a:t>Weka</a:t>
            </a:r>
            <a:r>
              <a:rPr lang="en-US" sz="3200" dirty="0" smtClean="0"/>
              <a:t>)</a:t>
            </a: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4A5B-5F56-4775-9095-3A5E6A6CA64F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48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20</a:t>
            </a:fld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Problem type: Classification/Prediction (Classifier)</a:t>
            </a:r>
          </a:p>
          <a:p>
            <a:r>
              <a:rPr lang="en-US" dirty="0" smtClean="0"/>
              <a:t>ML algorithm = Linear Regression, Logistic Regression, J48</a:t>
            </a:r>
          </a:p>
          <a:p>
            <a:endParaRPr lang="en-US" dirty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47965"/>
            <a:ext cx="5534025" cy="24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289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CRISP-DM -&gt; Data Science Life Cycles 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3318" name="Picture 6" descr="Crisp-dmchart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571625"/>
            <a:ext cx="547211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C37C4-6689-49FB-87A9-DCFE18F443D4}" type="slidenum">
              <a:rPr lang="en-US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8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6FCC-21E8-48C1-BC6A-2A04D5FF8EFA}" type="slidenum">
              <a:rPr lang="en-US" smtClean="0"/>
              <a:pPr/>
              <a:t>22</a:t>
            </a:fld>
            <a:endParaRPr lang="th-TH"/>
          </a:p>
        </p:txBody>
      </p:sp>
      <p:pic>
        <p:nvPicPr>
          <p:cNvPr id="1026" name="Picture 2" descr="http://www.dataprix.com/files/CRISPDM/Metodologia_CRISP_DM1_html_52cdbec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3" y="836712"/>
            <a:ext cx="8496944" cy="531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37330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http://www.the-modeling-agency.com/crisp-dm.pdf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51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7018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Data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mining: </a:t>
            </a:r>
            <a:r>
              <a:rPr lang="th-TH" dirty="0" smtClean="0">
                <a:solidFill>
                  <a:srgbClr val="FF0000"/>
                </a:solidFill>
              </a:rPr>
              <a:t>ก่อนที่จะเป็น</a:t>
            </a:r>
            <a:r>
              <a:rPr lang="en-US" dirty="0" smtClean="0">
                <a:solidFill>
                  <a:srgbClr val="FF0000"/>
                </a:solidFill>
              </a:rPr>
              <a:t> BI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7830E-1D07-47C1-8721-44CA71CA6598}" type="slidenum">
              <a:rPr lang="th-TH"/>
              <a:pPr>
                <a:defRPr/>
              </a:pPr>
              <a:t>23</a:t>
            </a:fld>
            <a:endParaRPr lang="th-TH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r>
              <a:rPr lang="th-TH" dirty="0" smtClean="0"/>
              <a:t>สุณี รักษาเกียรติศักดิ์. การทำเหมืองข้อมูลของระบบการจัดการเรียนออนไลน์ : กรณีศึกษาของระบบ </a:t>
            </a:r>
            <a:r>
              <a:rPr lang="en-US" dirty="0" err="1" smtClean="0"/>
              <a:t>ATutor</a:t>
            </a:r>
            <a:r>
              <a:rPr lang="en-US" dirty="0" smtClean="0"/>
              <a:t> (Data Mining in Learning Management System: </a:t>
            </a:r>
            <a:r>
              <a:rPr lang="en-US" dirty="0" err="1" smtClean="0"/>
              <a:t>ATutor</a:t>
            </a:r>
            <a:r>
              <a:rPr lang="en-US" dirty="0" smtClean="0"/>
              <a:t> Case Study).  2552 .</a:t>
            </a:r>
            <a:r>
              <a:rPr lang="th-TH" dirty="0" smtClean="0"/>
              <a:t>วารสารวิทยาศาสตร์ มศว</a:t>
            </a:r>
            <a:r>
              <a:rPr lang="en-US" dirty="0" smtClean="0"/>
              <a:t>. 25 (2):44-61.[Online]. Available from :  </a:t>
            </a:r>
            <a:r>
              <a:rPr lang="en-US" dirty="0" smtClean="0">
                <a:hlinkClick r:id="rId2"/>
              </a:rPr>
              <a:t>http://ejournals.swu.ac.th/index.php/ssj/article/viewFile/847/846</a:t>
            </a:r>
            <a:r>
              <a:rPr lang="en-US" dirty="0" smtClean="0"/>
              <a:t> </a:t>
            </a:r>
            <a:endParaRPr lang="th-TH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7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Data/Variables in </a:t>
            </a:r>
            <a:r>
              <a:rPr lang="en-US" dirty="0" err="1" smtClean="0">
                <a:solidFill>
                  <a:srgbClr val="FF0000"/>
                </a:solidFill>
              </a:rPr>
              <a:t>Weka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24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Level of measurement</a:t>
            </a:r>
          </a:p>
          <a:p>
            <a:pPr lvl="1"/>
            <a:r>
              <a:rPr lang="en-US" dirty="0" smtClean="0"/>
              <a:t>Nominal (should have value as ‘text’)</a:t>
            </a:r>
          </a:p>
          <a:p>
            <a:pPr lvl="1"/>
            <a:r>
              <a:rPr lang="en-US" dirty="0" smtClean="0"/>
              <a:t>Numeric</a:t>
            </a:r>
          </a:p>
          <a:p>
            <a:r>
              <a:rPr lang="en-US" dirty="0" smtClean="0"/>
              <a:t>Type of variables</a:t>
            </a:r>
          </a:p>
          <a:p>
            <a:pPr lvl="1"/>
            <a:r>
              <a:rPr lang="en-US" dirty="0" smtClean="0"/>
              <a:t>CLASS variable = Dependent variable (for supervised learning) </a:t>
            </a:r>
            <a:br>
              <a:rPr lang="en-US" dirty="0" smtClean="0"/>
            </a:br>
            <a:r>
              <a:rPr lang="en-US" dirty="0" smtClean="0"/>
              <a:t>Other software e.g. Rapid Miner called LABEL</a:t>
            </a:r>
          </a:p>
          <a:p>
            <a:pPr lvl="1"/>
            <a:r>
              <a:rPr lang="en-US" dirty="0" smtClean="0"/>
              <a:t>No CLASS variable (for unsupervised learning)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464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Modeling</a:t>
            </a:r>
            <a:r>
              <a:rPr lang="th-TH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(in Weka)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507413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Problem </a:t>
            </a:r>
            <a:r>
              <a:rPr lang="en-US" b="1" dirty="0"/>
              <a:t>type</a:t>
            </a:r>
            <a:r>
              <a:rPr lang="en-US" dirty="0"/>
              <a:t> for Modeling and Algorithms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Classification (</a:t>
            </a:r>
            <a:r>
              <a:rPr lang="en-US" dirty="0" smtClean="0"/>
              <a:t>Supervised)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rules &gt; </a:t>
            </a:r>
            <a:r>
              <a:rPr lang="en-US" dirty="0" err="1" smtClean="0"/>
              <a:t>ZeroR</a:t>
            </a:r>
            <a:r>
              <a:rPr lang="en-US" dirty="0" smtClean="0"/>
              <a:t> (Baseline), trees &gt; J48, </a:t>
            </a:r>
            <a:r>
              <a:rPr lang="en-US" dirty="0" err="1" smtClean="0"/>
              <a:t>bayes</a:t>
            </a:r>
            <a:r>
              <a:rPr lang="en-US" dirty="0" smtClean="0"/>
              <a:t> &gt; Naïve Bayes, </a:t>
            </a:r>
            <a:r>
              <a:rPr lang="en-US" dirty="0" err="1" smtClean="0"/>
              <a:t>lasy</a:t>
            </a:r>
            <a:r>
              <a:rPr lang="en-US" dirty="0" smtClean="0"/>
              <a:t> &gt; </a:t>
            </a:r>
            <a:r>
              <a:rPr lang="en-US" dirty="0" err="1" smtClean="0"/>
              <a:t>IBk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rules &gt; PART , rules &gt; </a:t>
            </a:r>
            <a:r>
              <a:rPr lang="en-US" dirty="0" err="1" smtClean="0"/>
              <a:t>Jrip</a:t>
            </a:r>
            <a:r>
              <a:rPr lang="en-US" dirty="0"/>
              <a:t>, functions </a:t>
            </a:r>
            <a:r>
              <a:rPr lang="en-US" dirty="0" smtClean="0"/>
              <a:t>&gt; </a:t>
            </a:r>
            <a:r>
              <a:rPr lang="en-US" dirty="0" err="1" smtClean="0"/>
              <a:t>LogisticRegression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Prediction (Supervised)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functions &gt; </a:t>
            </a:r>
            <a:r>
              <a:rPr lang="en-US" dirty="0" err="1" smtClean="0"/>
              <a:t>LinearRegression</a:t>
            </a:r>
            <a:r>
              <a:rPr lang="en-US" dirty="0" smtClean="0"/>
              <a:t>,  </a:t>
            </a:r>
            <a:br>
              <a:rPr lang="en-US" dirty="0" smtClean="0"/>
            </a:br>
            <a:r>
              <a:rPr lang="en-US" dirty="0" smtClean="0"/>
              <a:t>Multilayer Perceptron (Neural Net: NN)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trees &gt; M5P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Association (Unsupervised)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Arpiori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Clustering (Unsupervised)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SimpleKMeans</a:t>
            </a:r>
            <a:r>
              <a:rPr lang="en-US" dirty="0" smtClean="0"/>
              <a:t>, EM=Expectation Maximization, </a:t>
            </a:r>
            <a:r>
              <a:rPr lang="en-US" dirty="0" err="1" smtClean="0"/>
              <a:t>CobWeb</a:t>
            </a:r>
            <a:r>
              <a:rPr lang="en-US" dirty="0" smtClean="0"/>
              <a:t> (hierarchical)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88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Data set for Model Construction </a:t>
            </a:r>
            <a:r>
              <a:rPr lang="th-TH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Training set: data set to build model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Training/Learning period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Supervised Learning for Classification/Prediction Problem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has target/class attribute)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Unsupervised Learning for Clustering and Association problem </a:t>
            </a:r>
          </a:p>
          <a:p>
            <a:pPr>
              <a:lnSpc>
                <a:spcPct val="90000"/>
              </a:lnSpc>
            </a:pPr>
            <a:r>
              <a:rPr lang="en-US" dirty="0"/>
              <a:t>Test set: data set to evaluate </a:t>
            </a:r>
            <a:r>
              <a:rPr lang="en-US" dirty="0" smtClean="0"/>
              <a:t>the model</a:t>
            </a:r>
            <a:endParaRPr lang="th-TH" dirty="0"/>
          </a:p>
          <a:p>
            <a:pPr lvl="1">
              <a:lnSpc>
                <a:spcPct val="90000"/>
              </a:lnSpc>
            </a:pPr>
            <a:r>
              <a:rPr lang="en-US" dirty="0"/>
              <a:t>10 folds </a:t>
            </a:r>
            <a:r>
              <a:rPr lang="en-US" dirty="0" smtClean="0"/>
              <a:t>Cross-validation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Percentage split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Supplied test set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 training set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28169-203D-435C-A454-1663901E9437}" type="slidenum">
              <a:rPr lang="en-US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11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Business Intelligence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Pentaho Business Analytics</a:t>
            </a:r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4A5B-5F56-4775-9095-3A5E6A6CA64F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595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208962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Business Intelligence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400" dirty="0" smtClean="0">
                <a:hlinkClick r:id="rId2"/>
              </a:rPr>
              <a:t>http://en.wikipedia.org/wiki/Business_intelligence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900113" y="1628775"/>
            <a:ext cx="7772400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>
                <a:cs typeface="Cordia New" pitchFamily="34" charset="-34"/>
              </a:rPr>
              <a:t>computer-based techniques used in spotting, digging-out, and analyzing business data</a:t>
            </a:r>
          </a:p>
          <a:p>
            <a:pPr eaLnBrk="1" hangingPunct="1"/>
            <a:r>
              <a:rPr lang="en-US" altLang="en-US" dirty="0" smtClean="0">
                <a:cs typeface="Cordia New" pitchFamily="34" charset="-34"/>
              </a:rPr>
              <a:t>BI technologies provide historical, current, and predictive views of business operations</a:t>
            </a:r>
          </a:p>
          <a:p>
            <a:pPr eaLnBrk="1" hangingPunct="1"/>
            <a:r>
              <a:rPr lang="en-US" altLang="en-US" dirty="0" smtClean="0">
                <a:cs typeface="Cordia New" pitchFamily="34" charset="-34"/>
              </a:rPr>
              <a:t>Common functions of business intelligence technologies are reporting, online analytical processing, analytics, data mining</a:t>
            </a:r>
          </a:p>
          <a:p>
            <a:pPr eaLnBrk="1" hangingPunct="1"/>
            <a:r>
              <a:rPr lang="en-US" altLang="en-US" dirty="0" smtClean="0">
                <a:cs typeface="Cordia New" pitchFamily="34" charset="-34"/>
              </a:rPr>
              <a:t>Business intelligence aims to support better business decision-making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28</a:t>
            </a:fld>
            <a:endParaRPr lang="th-T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165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3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</a:rPr>
              <a:t>Business Intelligence Concepts</a:t>
            </a:r>
            <a:endParaRPr lang="th-TH" altLang="en-US" dirty="0" smtClean="0">
              <a:solidFill>
                <a:srgbClr val="C00000"/>
              </a:solidFill>
            </a:endParaRPr>
          </a:p>
        </p:txBody>
      </p:sp>
      <p:pic>
        <p:nvPicPr>
          <p:cNvPr id="9219" name="Picture 2" descr="BI mode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340768"/>
            <a:ext cx="7250112" cy="5256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37C73C-6F9A-45C5-8A37-43E05511E1DD}" type="slidenum">
              <a:rPr lang="th-TH" smtClean="0"/>
              <a:pPr>
                <a:defRPr/>
              </a:pPr>
              <a:t>29</a:t>
            </a:fld>
            <a:endParaRPr lang="th-TH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94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Knowledge Discovery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การค้นหาความรู้ในสิ่งที่อยากทราบ </a:t>
            </a:r>
            <a:r>
              <a:rPr lang="en-US" dirty="0" smtClean="0"/>
              <a:t>-&gt; </a:t>
            </a:r>
            <a:r>
              <a:rPr lang="th-TH" dirty="0" smtClean="0"/>
              <a:t>กระบวนการวิจัย</a:t>
            </a:r>
          </a:p>
          <a:p>
            <a:r>
              <a:rPr lang="th-TH" dirty="0" smtClean="0"/>
              <a:t>ดำเนินการได้ </a:t>
            </a:r>
            <a:r>
              <a:rPr lang="en-US" dirty="0" smtClean="0"/>
              <a:t>2 </a:t>
            </a:r>
            <a:r>
              <a:rPr lang="th-TH" dirty="0" smtClean="0"/>
              <a:t>แนวทาง</a:t>
            </a:r>
          </a:p>
          <a:p>
            <a:pPr lvl="1"/>
            <a:r>
              <a:rPr lang="en-US" dirty="0" smtClean="0"/>
              <a:t>Forward</a:t>
            </a:r>
          </a:p>
          <a:p>
            <a:pPr lvl="1"/>
            <a:r>
              <a:rPr lang="en-US" dirty="0" smtClean="0"/>
              <a:t>Backward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3</a:t>
            </a:fld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cs typeface="Angsana New" pitchFamily="18" charset="-34"/>
              </a:rPr>
              <a:t/>
            </a:r>
            <a:br>
              <a:rPr lang="en-US" sz="3600" dirty="0" smtClean="0">
                <a:cs typeface="Angsana New" pitchFamily="18" charset="-34"/>
              </a:rPr>
            </a:br>
            <a:endParaRPr lang="th-TH" dirty="0" smtClean="0">
              <a:solidFill>
                <a:srgbClr val="0000FF"/>
              </a:solidFill>
            </a:endParaRPr>
          </a:p>
        </p:txBody>
      </p:sp>
      <p:pic>
        <p:nvPicPr>
          <p:cNvPr id="9219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071688"/>
            <a:ext cx="791368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071563" y="714375"/>
            <a:ext cx="728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altLang="en-US" sz="3200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Pentaho</a:t>
            </a:r>
            <a:r>
              <a:rPr lang="en-US" alt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32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BI </a:t>
            </a:r>
            <a:r>
              <a:rPr lang="en-US" alt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Suite (</a:t>
            </a:r>
            <a:r>
              <a:rPr lang="th-TH" alt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ตัวอย่าง</a:t>
            </a:r>
            <a:r>
              <a:rPr lang="en-US" altLang="en-US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altLang="en-US" sz="3200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D7D04-3416-42C9-A2DC-726ED20AD52C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219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0251" y="288061"/>
            <a:ext cx="8652679" cy="836683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600" b="1" dirty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Business Intelligence System Architecture </a:t>
            </a:r>
            <a:r>
              <a:rPr lang="en-US" dirty="0" smtClean="0">
                <a:solidFill>
                  <a:srgbClr val="4E5B6F">
                    <a:satMod val="130000"/>
                  </a:srgbClr>
                </a:solidFill>
              </a:rPr>
              <a:t/>
            </a:r>
            <a:br>
              <a:rPr lang="en-US" dirty="0" smtClean="0">
                <a:solidFill>
                  <a:srgbClr val="4E5B6F">
                    <a:satMod val="130000"/>
                  </a:srgbClr>
                </a:solidFill>
              </a:rPr>
            </a:br>
            <a:endParaRPr lang="en-US" dirty="0">
              <a:solidFill>
                <a:srgbClr val="4E5B6F">
                  <a:satMod val="130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1156481"/>
            <a:ext cx="8945880" cy="497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z="2400" smtClean="0"/>
              <a:pPr>
                <a:defRPr/>
              </a:pPr>
              <a:t>31</a:t>
            </a:fld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1627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3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โดยสรุป </a:t>
            </a:r>
            <a:r>
              <a:rPr lang="en-US" dirty="0" smtClean="0">
                <a:solidFill>
                  <a:srgbClr val="FF0000"/>
                </a:solidFill>
              </a:rPr>
              <a:t>Business Intelligence </a:t>
            </a:r>
            <a:r>
              <a:rPr lang="th-TH" dirty="0" smtClean="0">
                <a:solidFill>
                  <a:srgbClr val="FF0000"/>
                </a:solidFill>
              </a:rPr>
              <a:t>เน้น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28650" y="1556791"/>
            <a:ext cx="7886700" cy="4799559"/>
          </a:xfrm>
        </p:spPr>
        <p:txBody>
          <a:bodyPr>
            <a:noAutofit/>
          </a:bodyPr>
          <a:lstStyle/>
          <a:p>
            <a:r>
              <a:rPr lang="th-TH" dirty="0" smtClean="0"/>
              <a:t>ระบบวิเคราะห์ข้อมูลขององค์กรแบบอัตโนมัติเพื่อสนับสนุนการบริหารและการตัดสินใจ </a:t>
            </a:r>
          </a:p>
          <a:p>
            <a:r>
              <a:rPr lang="th-TH" dirty="0" smtClean="0"/>
              <a:t>ข้อมูลส่วนใหญ่มาจากฐานข้อมูลเชิงสัมพันธ์ </a:t>
            </a:r>
            <a:r>
              <a:rPr lang="en-US" dirty="0" smtClean="0"/>
              <a:t>(RDB) </a:t>
            </a:r>
            <a:r>
              <a:rPr lang="th-TH" dirty="0" smtClean="0"/>
              <a:t>ที่เกิดจากธุรกรรม </a:t>
            </a:r>
            <a:r>
              <a:rPr lang="en-US" dirty="0" smtClean="0"/>
              <a:t>(transaction)</a:t>
            </a:r>
            <a:r>
              <a:rPr lang="th-TH" dirty="0" smtClean="0"/>
              <a:t> ขององค์กร ที่เรียกว่า</a:t>
            </a:r>
            <a:r>
              <a:rPr lang="en-US" dirty="0" smtClean="0"/>
              <a:t> Operational Database </a:t>
            </a:r>
            <a:r>
              <a:rPr lang="th-TH" dirty="0" smtClean="0"/>
              <a:t>ซึ่งเป็นข้อมูลเชิงโครงสร้าง</a:t>
            </a:r>
            <a:r>
              <a:rPr lang="en-US" dirty="0" smtClean="0"/>
              <a:t> (structured) </a:t>
            </a:r>
            <a:endParaRPr lang="th-TH" dirty="0" smtClean="0"/>
          </a:p>
          <a:p>
            <a:r>
              <a:rPr lang="th-TH" dirty="0" smtClean="0"/>
              <a:t>ข้อมูลที่พร้อมจะวิเคราะห์จะอยู่ในฐานข้อมูลเดียวที่เรียกว่าคลังข้อมูล </a:t>
            </a:r>
            <a:r>
              <a:rPr lang="en-US" dirty="0" smtClean="0"/>
              <a:t>Data</a:t>
            </a:r>
            <a:r>
              <a:rPr lang="th-TH" dirty="0" smtClean="0"/>
              <a:t> </a:t>
            </a:r>
            <a:r>
              <a:rPr lang="en-US" dirty="0" smtClean="0"/>
              <a:t>warehouse </a:t>
            </a:r>
            <a:r>
              <a:rPr lang="th-TH" dirty="0" smtClean="0"/>
              <a:t>หรือคลังข้อมูลย่อย </a:t>
            </a:r>
            <a:r>
              <a:rPr lang="en-US" dirty="0" smtClean="0"/>
              <a:t>Data mart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Business Intelligence Platform (software)</a:t>
            </a:r>
            <a:r>
              <a:rPr lang="th-TH" dirty="0" smtClean="0"/>
              <a:t> เป็นระบบจัดการ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15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Data Science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Predictive and Prescriptive</a:t>
            </a:r>
            <a:endParaRPr lang="th-TH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584A5B-5F56-4775-9095-3A5E6A6CA64F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508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From Business Intelligence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Data Science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ขยายขอบเขตที่กว้างขวางขึ้น </a:t>
            </a:r>
          </a:p>
          <a:p>
            <a:r>
              <a:rPr lang="th-TH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การวิเคราะห์</a:t>
            </a:r>
            <a:r>
              <a:rPr lang="th-TH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ข้อมูลขนาดใหญ่ 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(big data): 3V</a:t>
            </a:r>
          </a:p>
          <a:p>
            <a:pPr lvl="1"/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ข้อมูลจำนวนมหาศาล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(volume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เกิดขึ้น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อย่างรวดเร็ว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(velocity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ในหลากหลาย</a:t>
            </a:r>
            <a:r>
              <a:rPr lang="th-TH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รูปแบบ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(variety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4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 </a:t>
            </a:r>
            <a:r>
              <a:rPr lang="th-TH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ข้อมูลในเว็บ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social</a:t>
            </a:r>
            <a:r>
              <a:rPr lang="th-TH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media, IOT (Internet Of Things) </a:t>
            </a:r>
            <a:r>
              <a:rPr lang="th-TH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เป็นต้น</a:t>
            </a:r>
          </a:p>
          <a:p>
            <a:r>
              <a:rPr lang="th-TH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ใช้เทคโนโลยีการจัดเก็บและประมวลผลแบบกระจาย เช่น</a:t>
            </a:r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Hadoop (HDFS, Map-Reduce</a:t>
            </a:r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Descriptive to Prescriptive</a:t>
            </a:r>
            <a:endParaRPr lang="en-US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h-TH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42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Autofit/>
          </a:bodyPr>
          <a:lstStyle/>
          <a:p>
            <a:r>
              <a:rPr lang="en-US" dirty="0"/>
              <a:t>From </a:t>
            </a:r>
            <a:r>
              <a:rPr lang="en-US" dirty="0" smtClean="0"/>
              <a:t>Descriptive </a:t>
            </a:r>
            <a:r>
              <a:rPr lang="en-US" dirty="0"/>
              <a:t>to </a:t>
            </a:r>
            <a:r>
              <a:rPr lang="en-US" dirty="0" smtClean="0"/>
              <a:t>Prescriptive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1" y="1268760"/>
            <a:ext cx="7608973" cy="5472608"/>
          </a:xfrm>
        </p:spPr>
      </p:pic>
    </p:spTree>
    <p:extLst>
      <p:ext uri="{BB962C8B-B14F-4D97-AF65-F5344CB8AC3E}">
        <p14:creationId xmlns:p14="http://schemas.microsoft.com/office/powerpoint/2010/main" val="366797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big data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1026" name="Picture 2" descr="C:\Users\user\Downloads\4-Vs-of-big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56792"/>
            <a:ext cx="726722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ownloads\4-Vs-of-big-d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23" y="1709192"/>
            <a:ext cx="726722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3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7964"/>
            <a:ext cx="7772400" cy="86895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Data Science 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28650" y="1417638"/>
            <a:ext cx="7886700" cy="4759325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A Very Short History of Data </a:t>
            </a:r>
            <a:r>
              <a:rPr lang="en-US" b="1" dirty="0" smtClean="0">
                <a:hlinkClick r:id="rId2"/>
              </a:rPr>
              <a:t>Science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://whatsthebigdata.com/2012/04/26/a-very-short-history-of-data-science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Data Science Journal (2014)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www.codata.org/publications/data-science-journal</a:t>
            </a:r>
            <a:endParaRPr lang="en-US" dirty="0" smtClean="0"/>
          </a:p>
          <a:p>
            <a:pPr lvl="1"/>
            <a:r>
              <a:rPr lang="en-US" dirty="0"/>
              <a:t>By CODATA (International Council for Science : Committee on Data for Science and </a:t>
            </a:r>
            <a:r>
              <a:rPr lang="en-US" dirty="0" smtClean="0"/>
              <a:t>Technology) 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36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Statistics </a:t>
            </a:r>
            <a:r>
              <a:rPr lang="en-US" dirty="0" err="1">
                <a:solidFill>
                  <a:srgbClr val="C00000"/>
                </a:solidFill>
              </a:rPr>
              <a:t>vs</a:t>
            </a:r>
            <a:r>
              <a:rPr lang="en-US" dirty="0">
                <a:solidFill>
                  <a:srgbClr val="C00000"/>
                </a:solidFill>
              </a:rPr>
              <a:t> Data Science </a:t>
            </a:r>
            <a:r>
              <a:rPr lang="en-US" dirty="0" err="1">
                <a:solidFill>
                  <a:srgbClr val="C00000"/>
                </a:solidFill>
              </a:rPr>
              <a:t>vs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BI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My questions at </a:t>
            </a:r>
            <a:r>
              <a:rPr lang="en-US" sz="3200" dirty="0" smtClean="0">
                <a:solidFill>
                  <a:srgbClr val="002060"/>
                </a:solidFill>
              </a:rPr>
              <a:t>2015</a:t>
            </a:r>
            <a:endParaRPr lang="th-TH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blog.revolutionanalytics.com/2013/05/statistics-vs-data-science-vs-bi.html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54022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38</a:t>
            </a:fld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992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9" y="1519238"/>
            <a:ext cx="5700503" cy="443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39</a:t>
            </a:fld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348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Forward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h-TH" sz="3200" dirty="0" smtClean="0"/>
              <a:t>วัตถุประสงค์</a:t>
            </a:r>
            <a:r>
              <a:rPr lang="en-US" sz="3200" dirty="0" smtClean="0"/>
              <a:t>/</a:t>
            </a:r>
            <a:r>
              <a:rPr lang="th-TH" sz="3200" dirty="0" smtClean="0"/>
              <a:t>คำถามการวิจัย หรือ โจทย์ปัญหาการวิจัย</a:t>
            </a:r>
          </a:p>
          <a:p>
            <a:pPr lvl="1"/>
            <a:r>
              <a:rPr lang="th-TH" sz="3200" dirty="0" smtClean="0"/>
              <a:t>ทบทวนวรรณกรรม</a:t>
            </a:r>
          </a:p>
          <a:p>
            <a:pPr lvl="1"/>
            <a:r>
              <a:rPr lang="th-TH" sz="3200" dirty="0" smtClean="0"/>
              <a:t>วิธีดำเนินการ</a:t>
            </a:r>
            <a:r>
              <a:rPr lang="en-US" sz="3200" dirty="0" smtClean="0"/>
              <a:t>: </a:t>
            </a:r>
            <a:endParaRPr lang="th-TH" sz="3200" dirty="0" smtClean="0"/>
          </a:p>
          <a:p>
            <a:pPr lvl="2"/>
            <a:r>
              <a:rPr lang="th-TH" sz="2800" dirty="0" smtClean="0"/>
              <a:t>การออกแบบเครื่องมือที่ใช้ในการเก็บรวบรวมข้อมูลเพื่อตอบโจทย์</a:t>
            </a:r>
          </a:p>
          <a:p>
            <a:pPr lvl="2"/>
            <a:r>
              <a:rPr lang="th-TH" sz="2800" dirty="0" smtClean="0"/>
              <a:t>นิยามประชากร และกำหนดกลุ่มตัวอย่าง </a:t>
            </a:r>
          </a:p>
          <a:p>
            <a:pPr lvl="2"/>
            <a:r>
              <a:rPr lang="th-TH" sz="2800" dirty="0" smtClean="0"/>
              <a:t>เก็บข้อมูลจากกลุ่มตัวอย่าง</a:t>
            </a:r>
          </a:p>
          <a:p>
            <a:pPr lvl="2"/>
            <a:r>
              <a:rPr lang="th-TH" sz="2800" dirty="0" smtClean="0"/>
              <a:t>วิเคราะห์ข้อมูลจากกลุ่มตัวอย่าง</a:t>
            </a:r>
          </a:p>
          <a:p>
            <a:pPr lvl="2"/>
            <a:r>
              <a:rPr lang="th-TH" sz="2800" dirty="0" smtClean="0"/>
              <a:t>สรุปความจริงเกี่ยวกับประชากร</a:t>
            </a:r>
          </a:p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4</a:t>
            </a:fld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en-US" sz="2600" dirty="0">
                <a:hlinkClick r:id="rId2"/>
              </a:rPr>
              <a:t>http://reflectionsblog.emc.com/2014/08/business-intelligence-analyst-data-scientist-whats-difference/#.</a:t>
            </a:r>
            <a:r>
              <a:rPr lang="en-US" sz="2600" dirty="0" smtClean="0">
                <a:hlinkClick r:id="rId2"/>
              </a:rPr>
              <a:t>VRAM5fyUcoo</a:t>
            </a:r>
            <a:r>
              <a:rPr lang="en-US" sz="2600" dirty="0" smtClean="0"/>
              <a:t> </a:t>
            </a:r>
            <a:endParaRPr lang="th-TH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9" y="1412776"/>
            <a:ext cx="8193732" cy="462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40</a:t>
            </a:fld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413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7772400" cy="10129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900" dirty="0">
                <a:hlinkClick r:id="rId3"/>
              </a:rPr>
              <a:t>http://</a:t>
            </a:r>
            <a:r>
              <a:rPr lang="en-US" sz="2900" dirty="0" smtClean="0">
                <a:hlinkClick r:id="rId3"/>
              </a:rPr>
              <a:t>www.dtasciencecentral.com/profiles/blogs/17-analytic-disciplines-compared</a:t>
            </a:r>
            <a:r>
              <a:rPr lang="en-US" sz="2900" dirty="0" smtClean="0"/>
              <a:t> (July 2014)</a:t>
            </a:r>
            <a:endParaRPr lang="th-TH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What are the differences between data science, data mining, machine learning, statistics, operations research, and so on</a:t>
            </a:r>
            <a:r>
              <a:rPr lang="en-US" sz="3000" dirty="0" smtClean="0"/>
              <a:t>?</a:t>
            </a:r>
          </a:p>
          <a:p>
            <a:r>
              <a:rPr lang="en-US" sz="3000" dirty="0" smtClean="0"/>
              <a:t>An </a:t>
            </a:r>
            <a:r>
              <a:rPr lang="en-US" sz="3000" dirty="0"/>
              <a:t>important component of data science is automation, machine-to-machine communications, as well as algorithms running non-stop in production mode (sometimes in real time), for instance to detect fraud, predict weather or predict home prices for each home (Zillow</a:t>
            </a:r>
            <a:r>
              <a:rPr lang="en-US" sz="3000" dirty="0" smtClean="0"/>
              <a:t>).</a:t>
            </a:r>
          </a:p>
          <a:p>
            <a:r>
              <a:rPr lang="en-US" sz="3000" dirty="0"/>
              <a:t>data scientists are assumed to have great business acumen and domain expertize</a:t>
            </a:r>
            <a:endParaRPr lang="th-TH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41</a:t>
            </a:fld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088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FF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โดยสรุป </a:t>
            </a:r>
            <a:r>
              <a:rPr lang="en-US" sz="4800" b="1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Data Science </a:t>
            </a:r>
            <a:r>
              <a:rPr lang="th-TH" sz="4800" b="1" dirty="0" smtClean="0">
                <a:solidFill>
                  <a:srgbClr val="C00000"/>
                </a:solidFill>
                <a:latin typeface="Cordia New" panose="020B0304020202020204" pitchFamily="34" charset="-34"/>
                <a:cs typeface="Cordia New" panose="020B0304020202020204" pitchFamily="34" charset="-34"/>
              </a:rPr>
              <a:t>วิทยาการข้อมูล</a:t>
            </a:r>
            <a:endParaRPr lang="th-TH" sz="4800" b="1" dirty="0">
              <a:solidFill>
                <a:srgbClr val="C000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วิทยาการจัดการข้อมูล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Manipulation and data  Integration)</a:t>
            </a:r>
            <a:endParaRPr lang="th-T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Sources: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ข้อมูลมาจากหลายแหล่ง หลากหลายรูปแบบ </a:t>
            </a:r>
          </a:p>
          <a:p>
            <a:pPr lvl="1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ข้อมูลมีจำนวนมาก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(big data) </a:t>
            </a:r>
          </a:p>
          <a:p>
            <a:pPr lvl="1"/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จัดเก็บด้วยฐานข้อมูลแบบ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distributed, scaled out 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เช่น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NOSQL, Hadoop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วิทยาการการวิเคราะห์ข้อมูล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Analysis)</a:t>
            </a:r>
            <a:endParaRPr lang="th-TH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Data Analysis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Mining &amp; Machine Learning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Analytical Processing) 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Hadoop-MapReduce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Spark</a:t>
            </a:r>
          </a:p>
          <a:p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วิทยาการนำเสนอข้อมูล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(Data</a:t>
            </a:r>
            <a:r>
              <a:rPr lang="th-T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Visualization)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513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ศาสตร์ที่เกี่ยวข้อง</a:t>
            </a:r>
            <a:endParaRPr lang="th-TH" sz="2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z="2400" smtClean="0"/>
              <a:pPr>
                <a:defRPr/>
              </a:pPr>
              <a:t>43</a:t>
            </a:fld>
            <a:endParaRPr lang="th-TH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5500" dirty="0" smtClean="0">
              <a:hlinkClick r:id="rId2"/>
            </a:endParaRPr>
          </a:p>
          <a:p>
            <a:pPr marL="0" indent="0">
              <a:buNone/>
            </a:pPr>
            <a:endParaRPr lang="en-US" sz="5500" dirty="0">
              <a:hlinkClick r:id="rId2"/>
            </a:endParaRPr>
          </a:p>
          <a:p>
            <a:pPr marL="0" indent="0">
              <a:buNone/>
            </a:pPr>
            <a:endParaRPr lang="en-US" sz="5500" dirty="0" smtClean="0">
              <a:hlinkClick r:id="rId2"/>
            </a:endParaRPr>
          </a:p>
          <a:p>
            <a:pPr marL="0" indent="0">
              <a:buNone/>
            </a:pPr>
            <a:endParaRPr lang="en-US" sz="5500" dirty="0">
              <a:hlinkClick r:id="rId2"/>
            </a:endParaRPr>
          </a:p>
          <a:p>
            <a:pPr marL="0" indent="0">
              <a:buNone/>
            </a:pPr>
            <a:r>
              <a:rPr lang="en-US" sz="5500" dirty="0" smtClean="0">
                <a:hlinkClick r:id="rId2"/>
              </a:rPr>
              <a:t>http</a:t>
            </a:r>
            <a:r>
              <a:rPr lang="en-US" sz="5500" dirty="0">
                <a:hlinkClick r:id="rId2"/>
              </a:rPr>
              <a:t>://</a:t>
            </a:r>
            <a:r>
              <a:rPr lang="en-US" sz="5500" dirty="0" smtClean="0">
                <a:hlinkClick r:id="rId2"/>
              </a:rPr>
              <a:t>www.unomaha.edu/college-of-arts-and-sciences/mathematics/community-engagement/data-science.php</a:t>
            </a: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4" t="11168" r="20639" b="10539"/>
          <a:stretch/>
        </p:blipFill>
        <p:spPr bwMode="auto">
          <a:xfrm>
            <a:off x="2454989" y="1196752"/>
            <a:ext cx="4341596" cy="424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5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7806" cy="1325563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dirty="0" smtClean="0">
                <a:solidFill>
                  <a:srgbClr val="FF0000"/>
                </a:solidFill>
              </a:rPr>
              <a:t>Knowledge and Skills needed for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Data Scientist (from my experiences)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z="2400" smtClean="0"/>
              <a:pPr>
                <a:defRPr/>
              </a:pPr>
              <a:t>44</a:t>
            </a:fld>
            <a:endParaRPr lang="th-TH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/>
              <a:t>Programming: JAVA, </a:t>
            </a:r>
            <a:r>
              <a:rPr lang="en-US" sz="3200" dirty="0" smtClean="0">
                <a:solidFill>
                  <a:srgbClr val="FF0000"/>
                </a:solidFill>
              </a:rPr>
              <a:t>Python, </a:t>
            </a:r>
            <a:r>
              <a:rPr lang="en-US" sz="3200" dirty="0" err="1" smtClean="0">
                <a:solidFill>
                  <a:srgbClr val="FF0000"/>
                </a:solidFill>
              </a:rPr>
              <a:t>Scala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/>
              <a:t>Statistical analysis: Excel, R, SPSS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/>
              <a:t>Database: RDB, </a:t>
            </a:r>
            <a:r>
              <a:rPr lang="en-US" sz="3200" dirty="0" smtClean="0">
                <a:solidFill>
                  <a:srgbClr val="FF0000"/>
                </a:solidFill>
              </a:rPr>
              <a:t>NOSQL DB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Column</a:t>
            </a:r>
            <a:r>
              <a:rPr lang="th-TH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Stored DB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/>
              <a:t>Data mining: Weka, R, </a:t>
            </a:r>
            <a:r>
              <a:rPr lang="en-US" sz="3200" dirty="0" err="1" smtClean="0">
                <a:solidFill>
                  <a:srgbClr val="FF0000"/>
                </a:solidFill>
              </a:rPr>
              <a:t>rapidminer</a:t>
            </a:r>
            <a:r>
              <a:rPr lang="en-US" sz="3200" dirty="0" smtClean="0"/>
              <a:t>, </a:t>
            </a:r>
            <a:r>
              <a:rPr lang="en-US" sz="3200" dirty="0" err="1">
                <a:solidFill>
                  <a:srgbClr val="FF0000"/>
                </a:solidFill>
              </a:rPr>
              <a:t>scikit</a:t>
            </a:r>
            <a:r>
              <a:rPr lang="en-US" sz="3200" dirty="0">
                <a:solidFill>
                  <a:srgbClr val="FF0000"/>
                </a:solidFill>
              </a:rPr>
              <a:t>-learn</a:t>
            </a:r>
            <a:r>
              <a:rPr lang="en-US" sz="3200" dirty="0"/>
              <a:t> </a:t>
            </a:r>
            <a:endParaRPr lang="en-US" sz="3200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/>
              <a:t>Business Intelligence Platform: Pentaho BI, </a:t>
            </a:r>
            <a:r>
              <a:rPr lang="en-US" sz="3200" dirty="0" smtClean="0">
                <a:solidFill>
                  <a:srgbClr val="FF0000"/>
                </a:solidFill>
              </a:rPr>
              <a:t>IBM </a:t>
            </a:r>
            <a:r>
              <a:rPr lang="en-US" sz="3200" dirty="0" err="1" smtClean="0">
                <a:solidFill>
                  <a:srgbClr val="FF0000"/>
                </a:solidFill>
              </a:rPr>
              <a:t>Cognos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Tableau, </a:t>
            </a:r>
            <a:r>
              <a:rPr lang="en-US" sz="3200" dirty="0" err="1" smtClean="0">
                <a:solidFill>
                  <a:srgbClr val="FF0000"/>
                </a:solidFill>
              </a:rPr>
              <a:t>PowerBI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/>
              <a:t>Big data processing: Hadoop (HDFS, MapReduce), </a:t>
            </a:r>
            <a:r>
              <a:rPr lang="en-US" sz="3200" dirty="0" smtClean="0">
                <a:solidFill>
                  <a:srgbClr val="FF0000"/>
                </a:solidFill>
              </a:rPr>
              <a:t>Spark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Mobile Application Development 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Data Science</a:t>
            </a: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45</a:t>
            </a:fld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towardsdatascience.com/the-10-statistical-techniques-data-scientists-need-to-master-1ef6dbd531f7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scientists</a:t>
            </a:r>
            <a:r>
              <a:rPr lang="en-US" dirty="0"/>
              <a:t> live at the intersection of coding, statistics, and critical thinking. As Josh Wills put it, “</a:t>
            </a:r>
            <a:r>
              <a:rPr lang="en-US" dirty="0">
                <a:solidFill>
                  <a:srgbClr val="FF0000"/>
                </a:solidFill>
              </a:rPr>
              <a:t>data scientist is a person who is better at statistics than any programmer and better at programming than any statistician</a:t>
            </a:r>
            <a:r>
              <a:rPr lang="en-US" dirty="0"/>
              <a:t>.”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18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Science Curriculum (Example)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z="2400" smtClean="0">
                <a:latin typeface="Angsana New" pitchFamily="18" charset="-34"/>
              </a:rPr>
              <a:pPr>
                <a:defRPr/>
              </a:pPr>
              <a:t>46</a:t>
            </a:fld>
            <a:endParaRPr lang="th-TH" sz="2400" dirty="0">
              <a:latin typeface="Angsana New" pitchFamily="18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55576" y="1764714"/>
            <a:ext cx="7772400" cy="4429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www.unomaha.edu/college-of-arts-and-sciences/mathematics/community-engagement/data-science.php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https://www.eecs.umich.edu/eecs/undergraduate/data-science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www.usfca.edu/arts-sciences/undergraduate-programs/data-science</a:t>
            </a:r>
            <a:r>
              <a:rPr lang="en-US" dirty="0" smtClean="0"/>
              <a:t> </a:t>
            </a:r>
          </a:p>
          <a:p>
            <a:r>
              <a:rPr lang="en-US" dirty="0"/>
              <a:t>https://warwick.ac.uk/fac/sci/statistics/courses/datsci/</a:t>
            </a:r>
            <a:endParaRPr lang="en-US" dirty="0" smtClean="0"/>
          </a:p>
          <a:p>
            <a:r>
              <a:rPr lang="en-US" dirty="0"/>
              <a:t>https://www.annualreviews.org/doi/full/10.1146/annurev-statistics-060116-053930#_i2 </a:t>
            </a:r>
            <a:r>
              <a:rPr lang="en-US" b="1" dirty="0"/>
              <a:t>Curriculum Guidelines for Undergraduate Programs in Data </a:t>
            </a:r>
            <a:r>
              <a:rPr lang="en-US" b="1" dirty="0" smtClean="0"/>
              <a:t>Science</a:t>
            </a:r>
          </a:p>
          <a:p>
            <a:r>
              <a:rPr lang="en-US" b="1" dirty="0" smtClean="0"/>
              <a:t>Data Science Curriculum in Australia: https</a:t>
            </a:r>
            <a:r>
              <a:rPr lang="en-US" b="1" dirty="0"/>
              <a:t>://</a:t>
            </a:r>
            <a:r>
              <a:rPr lang="en-US" b="1" dirty="0" smtClean="0"/>
              <a:t>www.mbacrystalball.com/masters-degree/data-science-analytics/australia-data-science-analytics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95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หลักสูตร </a:t>
            </a:r>
            <a:r>
              <a:rPr lang="en-US" dirty="0" smtClean="0"/>
              <a:t>Data Science </a:t>
            </a:r>
            <a:r>
              <a:rPr lang="th-TH" dirty="0" smtClean="0"/>
              <a:t>ในประเทศไทย </a:t>
            </a:r>
            <a:r>
              <a:rPr lang="en-US" dirty="0" smtClean="0"/>
              <a:t>(</a:t>
            </a:r>
            <a:r>
              <a:rPr lang="th-TH" dirty="0" smtClean="0"/>
              <a:t>ตัวอย่าง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47</a:t>
            </a:fld>
            <a:endParaRPr lang="th-T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h-TH" b="1" dirty="0" smtClean="0"/>
              <a:t>หลักสูตร วทบ. สาขาวิชา</a:t>
            </a:r>
            <a:r>
              <a:rPr lang="th-TH" b="1" dirty="0"/>
              <a:t>วิทยาการข้อมูลและการ</a:t>
            </a:r>
            <a:r>
              <a:rPr lang="th-TH" b="1" dirty="0" smtClean="0"/>
              <a:t>วิเคราะห์เชิง</a:t>
            </a:r>
            <a:r>
              <a:rPr lang="th-TH" b="1" dirty="0"/>
              <a:t>ธุรกิจ ส</a:t>
            </a:r>
            <a:r>
              <a:rPr lang="th-TH" b="1" dirty="0" smtClean="0"/>
              <a:t>จล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www.it.kmitl.ac.th/admissions/dsba/it59</a:t>
            </a:r>
            <a:endParaRPr lang="en-US" dirty="0" smtClean="0"/>
          </a:p>
          <a:p>
            <a:r>
              <a:rPr lang="th-TH" dirty="0"/>
              <a:t>หลักสูตร วทบ. สาขาวิชาวิทยาศาสตร์ข้อมูลสุขภาพ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วิทยาลัย</a:t>
            </a:r>
            <a:r>
              <a:rPr lang="th-TH" dirty="0"/>
              <a:t>วิทยาศาสตร์การแพทย์เจ้าฟ้าจุฬา</a:t>
            </a:r>
            <a:r>
              <a:rPr lang="th-TH" dirty="0" smtClean="0"/>
              <a:t>ภรณ์</a:t>
            </a:r>
            <a:r>
              <a:rPr lang="en-US" dirty="0" smtClean="0"/>
              <a:t> </a:t>
            </a:r>
            <a:r>
              <a:rPr lang="th-TH" dirty="0" smtClean="0"/>
              <a:t>และ มจธ</a:t>
            </a:r>
            <a:r>
              <a:rPr lang="en-US" dirty="0">
                <a:hlinkClick r:id="rId3"/>
              </a:rPr>
              <a:t/>
            </a:r>
            <a:br>
              <a:rPr lang="en-US" dirty="0">
                <a:hlinkClick r:id="rId3"/>
              </a:rPr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://hdsadmission.info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hdsadmission.info/wp-content/uploads/2017/09/Health_data_scienve_curriculum_2017.pdf</a:t>
            </a:r>
            <a:r>
              <a:rPr lang="en-US" dirty="0" smtClean="0"/>
              <a:t> </a:t>
            </a:r>
          </a:p>
          <a:p>
            <a:r>
              <a:rPr lang="th-TH" b="1" dirty="0" smtClean="0"/>
              <a:t>หลักสูตร </a:t>
            </a:r>
            <a:r>
              <a:rPr lang="th-TH" b="1" dirty="0"/>
              <a:t>วทบ. สาขาวิชาวิทยาการข้อมูลและการ</a:t>
            </a:r>
            <a:r>
              <a:rPr lang="th-TH" b="1" dirty="0" smtClean="0"/>
              <a:t>วิเคราะห์ ม สวนดุสิต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hlinkClick r:id="rId5"/>
              </a:rPr>
              <a:t>http://datasci.sci.dusit.ac.th/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b="1" dirty="0"/>
              <a:t>หลักสูตร วทบ. สาขาวิชาวิทยาการ</a:t>
            </a:r>
            <a:r>
              <a:rPr lang="th-TH" b="1" dirty="0" smtClean="0"/>
              <a:t>ข้อมูล ม ราชภัฐ นครปฐม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pgm.npru.ac.th/npruds/system/sys_article/20170908121032_7f2848c0320483d7032368d08eb838c1.pdf</a:t>
            </a:r>
            <a:r>
              <a:rPr lang="th-TH" dirty="0" smtClean="0"/>
              <a:t> </a:t>
            </a:r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/>
              <a:t>Sciences </a:t>
            </a:r>
            <a:r>
              <a:rPr lang="th-TH" dirty="0"/>
              <a:t>ควรเรียนอะไรบ้าง ที่จะทำให้ทำงานได้จริง?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http://as.nida.ac.th/gsas/article/data-sciences-study/</a:t>
            </a:r>
            <a:r>
              <a:rPr lang="en-US" dirty="0"/>
              <a:t> </a:t>
            </a:r>
          </a:p>
          <a:p>
            <a:r>
              <a:rPr lang="en-US" dirty="0">
                <a:hlinkClick r:id="rId8"/>
              </a:rPr>
              <a:t>http://as.nida.ac.th/2017/programs/master-computer-science-and-information-systems/major-ds/</a:t>
            </a:r>
            <a:endParaRPr lang="en-US" dirty="0"/>
          </a:p>
          <a:p>
            <a:r>
              <a:rPr lang="en-US" dirty="0">
                <a:hlinkClick r:id="rId9"/>
              </a:rPr>
              <a:t>http://as.nida.ac.th/gsas/programs/master-business-analytics-and-data-science/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33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63830" cy="1325563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en-US" dirty="0" smtClean="0">
                <a:solidFill>
                  <a:srgbClr val="FF0000"/>
                </a:solidFill>
              </a:rPr>
              <a:t>Introduction to Data Science 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High school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z="2400" smtClean="0"/>
              <a:pPr>
                <a:defRPr/>
              </a:pPr>
              <a:t>48</a:t>
            </a:fld>
            <a:endParaRPr lang="th-TH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71600" y="1853212"/>
            <a:ext cx="7772400" cy="45720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Another exciting development in data science coming from our department at UCLA is a high school class called Introduction to Data Science (IDS). This project has been made possible by a National Science Foundation grant to support </a:t>
            </a:r>
            <a:r>
              <a:rPr lang="en-US" sz="5100" dirty="0" smtClean="0">
                <a:hlinkClick r:id="rId2"/>
              </a:rPr>
              <a:t>Mobilize</a:t>
            </a:r>
            <a:r>
              <a:rPr lang="en-US" sz="5100" dirty="0"/>
              <a:t/>
            </a:r>
            <a:br>
              <a:rPr lang="en-US" sz="5100" dirty="0"/>
            </a:br>
            <a:r>
              <a:rPr lang="en-US" sz="5100" dirty="0">
                <a:hlinkClick r:id="rId3"/>
              </a:rPr>
              <a:t>http://datascience.la/introduction-to-data-science-for-high-school-students</a:t>
            </a:r>
            <a:r>
              <a:rPr lang="en-US" sz="5100" dirty="0" smtClean="0">
                <a:hlinkClick r:id="rId3"/>
              </a:rPr>
              <a:t>/</a:t>
            </a:r>
            <a:r>
              <a:rPr lang="en-US" sz="5100" dirty="0" smtClean="0"/>
              <a:t> </a:t>
            </a:r>
          </a:p>
          <a:p>
            <a:pPr lvl="1"/>
            <a:r>
              <a:rPr lang="en-US" sz="4500" dirty="0"/>
              <a:t>IDS is a computation-heavy course, as a major component of the course are completed using hands-on labs using </a:t>
            </a:r>
            <a:r>
              <a:rPr lang="en-US" sz="4500" dirty="0">
                <a:hlinkClick r:id="rId4"/>
              </a:rPr>
              <a:t>R</a:t>
            </a:r>
            <a:r>
              <a:rPr lang="en-US" sz="4500" dirty="0"/>
              <a:t> within </a:t>
            </a:r>
            <a:r>
              <a:rPr lang="en-US" sz="4500" dirty="0" err="1">
                <a:hlinkClick r:id="rId5"/>
              </a:rPr>
              <a:t>RStudio</a:t>
            </a:r>
            <a:r>
              <a:rPr lang="en-US" sz="4500" dirty="0" smtClean="0"/>
              <a:t>.</a:t>
            </a:r>
          </a:p>
          <a:p>
            <a:r>
              <a:rPr lang="en-US" sz="5100" dirty="0"/>
              <a:t>Introduction to Data Science: An Authentic Approach to 21st Century Learning</a:t>
            </a:r>
            <a:br>
              <a:rPr lang="en-US" sz="5100" dirty="0"/>
            </a:br>
            <a:r>
              <a:rPr lang="en-US" sz="5100" dirty="0">
                <a:hlinkClick r:id="rId6"/>
              </a:rPr>
              <a:t>https://</a:t>
            </a:r>
            <a:r>
              <a:rPr lang="en-US" sz="5100" dirty="0" smtClean="0">
                <a:hlinkClick r:id="rId6"/>
              </a:rPr>
              <a:t>www.kcet.org/departures-columns/introduction-to-data-science-an-authentic-approach-to-21st-century-learning</a:t>
            </a:r>
            <a:r>
              <a:rPr lang="en-US" sz="5100" dirty="0" smtClean="0"/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210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สาธิตระบบ </a:t>
            </a:r>
            <a:r>
              <a:rPr lang="en-US" dirty="0" smtClean="0">
                <a:solidFill>
                  <a:srgbClr val="FF0000"/>
                </a:solidFill>
              </a:rPr>
              <a:t>BI &amp; Data Science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49</a:t>
            </a:fld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638300"/>
            <a:ext cx="7772400" cy="4572000"/>
          </a:xfrm>
        </p:spPr>
        <p:txBody>
          <a:bodyPr/>
          <a:lstStyle/>
          <a:p>
            <a:r>
              <a:rPr lang="th-TH" dirty="0" smtClean="0"/>
              <a:t>วิเคราะห์การใช้งานระบบ </a:t>
            </a:r>
            <a:r>
              <a:rPr lang="en-US" dirty="0" err="1" smtClean="0"/>
              <a:t>ATutor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ejournals.swu.ac.th/index.php/ssj/article/viewFile/847/846</a:t>
            </a:r>
            <a:r>
              <a:rPr lang="en-US" dirty="0" smtClean="0"/>
              <a:t> </a:t>
            </a:r>
            <a:endParaRPr lang="en-US" dirty="0" smtClean="0">
              <a:hlinkClick r:id="rId3" action="ppaction://hlinkfile"/>
            </a:endParaRPr>
          </a:p>
          <a:p>
            <a:r>
              <a:rPr lang="en-US" dirty="0" smtClean="0">
                <a:hlinkClick r:id="rId3" action="ppaction://hlinkfile"/>
              </a:rPr>
              <a:t>Data Model</a:t>
            </a:r>
            <a:endParaRPr lang="en-US" dirty="0" smtClean="0"/>
          </a:p>
          <a:p>
            <a:r>
              <a:rPr lang="en-US" dirty="0" smtClean="0"/>
              <a:t>Reports</a:t>
            </a:r>
            <a:endParaRPr lang="en-US" dirty="0" smtClean="0"/>
          </a:p>
          <a:p>
            <a:r>
              <a:rPr lang="en-US" dirty="0" smtClean="0"/>
              <a:t>OLAP Cube</a:t>
            </a:r>
          </a:p>
          <a:p>
            <a:r>
              <a:rPr lang="en-US" dirty="0" smtClean="0"/>
              <a:t>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>
                <a:solidFill>
                  <a:srgbClr val="C00000"/>
                </a:solidFill>
              </a:rPr>
              <a:t>การวิเคราะห์</a:t>
            </a:r>
            <a:r>
              <a:rPr lang="th-TH" dirty="0" smtClean="0">
                <a:solidFill>
                  <a:srgbClr val="C00000"/>
                </a:solidFill>
              </a:rPr>
              <a:t>ข้อมูลทาวสถิติ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th-TH" sz="3200" dirty="0" smtClean="0"/>
              <a:t>คำนวณค่าสถิติจากกลุ่มตัวอย่าง</a:t>
            </a:r>
          </a:p>
          <a:p>
            <a:pPr lvl="2"/>
            <a:r>
              <a:rPr lang="th-TH" sz="2800" dirty="0" smtClean="0"/>
              <a:t>สถิติพรรณนา </a:t>
            </a:r>
            <a:r>
              <a:rPr lang="en-US" sz="2800" dirty="0" smtClean="0"/>
              <a:t>(descriptive statistics) </a:t>
            </a:r>
            <a:r>
              <a:rPr lang="th-TH" sz="2800" dirty="0" smtClean="0"/>
              <a:t>ได้ความรู้เกี่ยวกับลักษณะของกลุ่มตัวอย่างที่ศึกษา</a:t>
            </a:r>
          </a:p>
          <a:p>
            <a:pPr lvl="1"/>
            <a:r>
              <a:rPr lang="th-TH" sz="3200" dirty="0" smtClean="0"/>
              <a:t>ต้องการจะได้ความรู้เกี่ยวกับประชากร </a:t>
            </a:r>
            <a:r>
              <a:rPr lang="en-US" sz="3200" dirty="0" smtClean="0"/>
              <a:t>(parameters)</a:t>
            </a:r>
          </a:p>
          <a:p>
            <a:pPr lvl="2"/>
            <a:r>
              <a:rPr lang="th-TH" sz="2800" dirty="0" smtClean="0"/>
              <a:t>ทำการทดสอบสมมติฐานทางสถิติ </a:t>
            </a:r>
            <a:r>
              <a:rPr lang="en-US" sz="2800" dirty="0" smtClean="0"/>
              <a:t>(statistical hypothesis testing)</a:t>
            </a:r>
          </a:p>
          <a:p>
            <a:pPr lvl="2"/>
            <a:r>
              <a:rPr lang="th-TH" sz="2800" dirty="0" smtClean="0"/>
              <a:t>ใช้สถิติอนุมาน</a:t>
            </a:r>
            <a:r>
              <a:rPr lang="en-US" sz="2800" dirty="0" smtClean="0"/>
              <a:t>/</a:t>
            </a:r>
            <a:r>
              <a:rPr lang="th-TH" sz="2800" dirty="0" smtClean="0"/>
              <a:t>สถิติอ้างอิง </a:t>
            </a:r>
            <a:r>
              <a:rPr lang="en-US" sz="2800" dirty="0" smtClean="0"/>
              <a:t>(inferential statistics) </a:t>
            </a:r>
            <a:r>
              <a:rPr lang="th-TH" sz="2800" dirty="0" smtClean="0"/>
              <a:t>ซึ่งคำนวณจากสถิติพรรณนา </a:t>
            </a:r>
            <a:br>
              <a:rPr lang="th-TH" sz="2800" dirty="0" smtClean="0"/>
            </a:br>
            <a:r>
              <a:rPr lang="th-TH" sz="2800" dirty="0" smtClean="0"/>
              <a:t>สำหรับทดสอบคุณลักษณะของประชากร </a:t>
            </a:r>
            <a:r>
              <a:rPr lang="en-US" sz="2800" dirty="0" smtClean="0"/>
              <a:t>(parameters)</a:t>
            </a:r>
          </a:p>
          <a:p>
            <a:pPr lvl="2"/>
            <a:r>
              <a:rPr lang="th-TH" sz="2800" dirty="0" smtClean="0"/>
              <a:t>ใช้หลักการความน่าจะเป็นของการแจกแจง </a:t>
            </a:r>
            <a:r>
              <a:rPr lang="en-US" sz="2800" dirty="0" smtClean="0"/>
              <a:t>(distribution) </a:t>
            </a:r>
            <a:r>
              <a:rPr lang="th-TH" sz="2800" dirty="0" smtClean="0"/>
              <a:t>ของสถิติอ้างอิง</a:t>
            </a:r>
            <a:endParaRPr lang="th-TH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5</a:t>
            </a:fld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th-TH" dirty="0" smtClean="0">
                <a:solidFill>
                  <a:srgbClr val="C00000"/>
                </a:solidFill>
              </a:rPr>
              <a:t>สถิติอนุมาน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Parametric &amp;</a:t>
            </a:r>
            <a:r>
              <a:rPr lang="th-TH" dirty="0" smtClean="0"/>
              <a:t> </a:t>
            </a:r>
            <a:r>
              <a:rPr lang="en-US" dirty="0" smtClean="0"/>
              <a:t>Nonparametric</a:t>
            </a:r>
          </a:p>
          <a:p>
            <a:r>
              <a:rPr lang="en-US" dirty="0" smtClean="0"/>
              <a:t>Parametric </a:t>
            </a:r>
            <a:r>
              <a:rPr lang="th-TH" dirty="0" smtClean="0"/>
              <a:t>มีข้อตกลงเบื้องต้น</a:t>
            </a:r>
            <a:r>
              <a:rPr lang="en-US" dirty="0" smtClean="0"/>
              <a:t> (assumption)</a:t>
            </a:r>
          </a:p>
          <a:p>
            <a:pPr lvl="1"/>
            <a:r>
              <a:rPr lang="th-TH" dirty="0" smtClean="0"/>
              <a:t>ข้อมูลมีการแจกแจงแบบปกติ</a:t>
            </a:r>
            <a:r>
              <a:rPr lang="en-US" dirty="0" smtClean="0"/>
              <a:t> (normal distribution)</a:t>
            </a:r>
          </a:p>
          <a:p>
            <a:pPr lvl="1"/>
            <a:r>
              <a:rPr lang="th-TH" dirty="0" smtClean="0"/>
              <a:t>ข้อตกลงเบื้องต้นของสถิติอนุมาน เช่น</a:t>
            </a:r>
            <a:r>
              <a:rPr lang="en-US" dirty="0" smtClean="0"/>
              <a:t> ANOVA (variance </a:t>
            </a:r>
            <a:r>
              <a:rPr lang="th-TH" dirty="0" smtClean="0"/>
              <a:t>เท่า</a:t>
            </a:r>
            <a:r>
              <a:rPr lang="en-US" dirty="0" smtClean="0"/>
              <a:t>)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th-TH" dirty="0" smtClean="0"/>
              <a:t>ถ้าข้อตกลงเบื้องต้นของ</a:t>
            </a:r>
            <a:r>
              <a:rPr lang="en-US" dirty="0" smtClean="0"/>
              <a:t> parametric</a:t>
            </a:r>
            <a:r>
              <a:rPr lang="th-TH" dirty="0" smtClean="0"/>
              <a:t> ไม่เป็นจริง </a:t>
            </a:r>
            <a:br>
              <a:rPr lang="th-TH" dirty="0" smtClean="0"/>
            </a:br>
            <a:r>
              <a:rPr lang="th-TH" dirty="0" smtClean="0"/>
              <a:t>ใช้</a:t>
            </a:r>
            <a:r>
              <a:rPr lang="en-US" dirty="0" smtClean="0"/>
              <a:t> nonparametric</a:t>
            </a:r>
            <a:r>
              <a:rPr lang="th-TH" dirty="0" smtClean="0"/>
              <a:t> ที่คู่กัน</a:t>
            </a:r>
          </a:p>
          <a:p>
            <a:pPr lvl="1"/>
            <a:r>
              <a:rPr lang="th-TH" dirty="0" smtClean="0"/>
              <a:t>ใช้</a:t>
            </a:r>
            <a:r>
              <a:rPr lang="en-US" dirty="0" smtClean="0"/>
              <a:t> rank </a:t>
            </a:r>
            <a:r>
              <a:rPr lang="th-TH" dirty="0" smtClean="0"/>
              <a:t>มาเป็น</a:t>
            </a:r>
            <a:r>
              <a:rPr lang="en-US" dirty="0" smtClean="0"/>
              <a:t> input</a:t>
            </a:r>
            <a:r>
              <a:rPr lang="th-TH" dirty="0" smtClean="0"/>
              <a:t> แทน</a:t>
            </a:r>
            <a:r>
              <a:rPr lang="en-US" dirty="0" smtClean="0"/>
              <a:t> raw</a:t>
            </a:r>
            <a:r>
              <a:rPr lang="th-TH" dirty="0" smtClean="0"/>
              <a:t> </a:t>
            </a:r>
            <a:r>
              <a:rPr lang="en-US" dirty="0" smtClean="0"/>
              <a:t>data </a:t>
            </a:r>
          </a:p>
          <a:p>
            <a:pPr lvl="1"/>
            <a:r>
              <a:rPr lang="th-TH" dirty="0" smtClean="0"/>
              <a:t>ให้</a:t>
            </a:r>
            <a:r>
              <a:rPr lang="en-US" dirty="0" smtClean="0"/>
              <a:t> power</a:t>
            </a:r>
            <a:r>
              <a:rPr lang="th-TH" dirty="0" smtClean="0"/>
              <a:t> ต่ำกว่า</a:t>
            </a:r>
            <a:r>
              <a:rPr lang="en-US" dirty="0" smtClean="0"/>
              <a:t> parametric (power</a:t>
            </a:r>
            <a:r>
              <a:rPr lang="th-TH" dirty="0" smtClean="0"/>
              <a:t> คืออะไร</a:t>
            </a:r>
            <a:r>
              <a:rPr lang="en-US" dirty="0" smtClean="0"/>
              <a:t>?)</a:t>
            </a:r>
          </a:p>
          <a:p>
            <a:pPr lvl="1"/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6</a:t>
            </a:fld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Backward </a:t>
            </a:r>
            <a:r>
              <a:rPr lang="th-TH" dirty="0" smtClean="0">
                <a:solidFill>
                  <a:srgbClr val="C00000"/>
                </a:solidFill>
              </a:rPr>
              <a:t>กรณีที่ </a:t>
            </a:r>
            <a:r>
              <a:rPr lang="en-US" dirty="0" smtClean="0">
                <a:solidFill>
                  <a:srgbClr val="C00000"/>
                </a:solidFill>
              </a:rPr>
              <a:t>1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572000"/>
          </a:xfrm>
        </p:spPr>
        <p:txBody>
          <a:bodyPr>
            <a:normAutofit fontScale="92500" lnSpcReduction="20000"/>
          </a:bodyPr>
          <a:lstStyle/>
          <a:p>
            <a:r>
              <a:rPr lang="th-TH" sz="3500" dirty="0" smtClean="0"/>
              <a:t>ไม่ได้ระบุคำถามการวิจัยที่ชัดเจน</a:t>
            </a:r>
          </a:p>
          <a:p>
            <a:r>
              <a:rPr lang="th-TH" sz="3500" dirty="0" smtClean="0"/>
              <a:t>ระบุวัตถุประสงค์กว้าง</a:t>
            </a:r>
            <a:r>
              <a:rPr lang="en-US" sz="3500" dirty="0" smtClean="0"/>
              <a:t> </a:t>
            </a:r>
            <a:r>
              <a:rPr lang="th-TH" sz="3500" dirty="0" smtClean="0"/>
              <a:t>ๆ</a:t>
            </a:r>
          </a:p>
          <a:p>
            <a:r>
              <a:rPr lang="th-TH" sz="3500" dirty="0" smtClean="0"/>
              <a:t>เก็บข้อมูลต่าง</a:t>
            </a:r>
            <a:r>
              <a:rPr lang="en-US" sz="3500" dirty="0" smtClean="0"/>
              <a:t> </a:t>
            </a:r>
            <a:r>
              <a:rPr lang="th-TH" sz="3500" dirty="0" smtClean="0"/>
              <a:t>ๆ ที่คาดว่าจะเกี่ยวข้องกับวัตถุประสงค์ของโจทย์ </a:t>
            </a:r>
            <a:br>
              <a:rPr lang="th-TH" sz="3500" dirty="0" smtClean="0"/>
            </a:br>
            <a:r>
              <a:rPr lang="th-TH" sz="3600" dirty="0"/>
              <a:t>เช่น</a:t>
            </a:r>
            <a:r>
              <a:rPr lang="en-US" sz="3600" dirty="0"/>
              <a:t> </a:t>
            </a:r>
            <a:r>
              <a:rPr lang="th-TH" sz="3600" dirty="0"/>
              <a:t>วัตถุประสงค์ คือ</a:t>
            </a:r>
            <a:br>
              <a:rPr lang="th-TH" sz="3600" dirty="0"/>
            </a:br>
            <a:r>
              <a:rPr lang="th-TH" sz="3600" dirty="0"/>
              <a:t>ต้องการศึกษาการฝึกงานของนิสิตเอกวิทยาการคอมพิวเตอร์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 smtClean="0"/>
              <a:t>(</a:t>
            </a:r>
            <a:r>
              <a:rPr lang="th-TH" sz="3600" dirty="0" smtClean="0"/>
              <a:t>เป็นตัวอย่างที่ใช้ในการฝึกอบรมภาคปฏบัติ </a:t>
            </a:r>
            <a:r>
              <a:rPr lang="en-US" sz="3600" dirty="0" smtClean="0"/>
              <a:t>)</a:t>
            </a:r>
            <a:endParaRPr lang="en-US" sz="3600" dirty="0"/>
          </a:p>
          <a:p>
            <a:r>
              <a:rPr lang="th-TH" sz="3500" dirty="0" smtClean="0"/>
              <a:t>ใช้</a:t>
            </a:r>
            <a:r>
              <a:rPr lang="en-US" sz="3500" dirty="0" smtClean="0"/>
              <a:t> Google Form, Spreadsheet </a:t>
            </a:r>
            <a:r>
              <a:rPr lang="th-TH" sz="3500" dirty="0" smtClean="0"/>
              <a:t>ในการเก็บรวมรวมข้อมูล </a:t>
            </a:r>
          </a:p>
          <a:p>
            <a:r>
              <a:rPr lang="th-TH" sz="3500" dirty="0" smtClean="0"/>
              <a:t>คิดโจทย์</a:t>
            </a:r>
            <a:r>
              <a:rPr lang="en-US" sz="3500" dirty="0" smtClean="0"/>
              <a:t> (</a:t>
            </a:r>
            <a:r>
              <a:rPr lang="th-TH" sz="3500" dirty="0" smtClean="0"/>
              <a:t>สิ่งที่อยากรู้จากข้อมูล</a:t>
            </a:r>
            <a:r>
              <a:rPr lang="en-US" sz="3500" dirty="0" smtClean="0"/>
              <a:t>) </a:t>
            </a:r>
            <a:r>
              <a:rPr lang="th-TH" sz="3500" dirty="0" smtClean="0"/>
              <a:t>แล้ววิเคราะห์ข้อมูลเพื่อตอบโจ</a:t>
            </a:r>
            <a:r>
              <a:rPr lang="th-TH" dirty="0" smtClean="0"/>
              <a:t>ทย์</a:t>
            </a:r>
            <a:endParaRPr lang="en-US" dirty="0" smtClean="0"/>
          </a:p>
          <a:p>
            <a:r>
              <a:rPr lang="th-TH" dirty="0" smtClean="0"/>
              <a:t>เช่น งานวิจัย </a:t>
            </a:r>
            <a:r>
              <a:rPr lang="en-US" dirty="0" smtClean="0"/>
              <a:t>R2R </a:t>
            </a:r>
            <a:r>
              <a:rPr lang="th-TH" dirty="0" smtClean="0"/>
              <a:t>เป็นต้น </a:t>
            </a:r>
            <a:br>
              <a:rPr lang="th-TH" dirty="0" smtClean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7</a:t>
            </a:fld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Backward </a:t>
            </a:r>
            <a:r>
              <a:rPr lang="th-TH" dirty="0" smtClean="0">
                <a:solidFill>
                  <a:srgbClr val="C00000"/>
                </a:solidFill>
              </a:rPr>
              <a:t>กรณีที่</a:t>
            </a:r>
            <a:r>
              <a:rPr lang="en-US" dirty="0" smtClean="0">
                <a:solidFill>
                  <a:srgbClr val="C00000"/>
                </a:solidFill>
              </a:rPr>
              <a:t> 2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 smtClean="0"/>
              <a:t>การค้นหาความรู้จากข้อมูลที่อยู่ในฐานข้อมูลการปฏิบัติงาน</a:t>
            </a:r>
            <a:br>
              <a:rPr lang="th-TH" dirty="0" smtClean="0"/>
            </a:br>
            <a:r>
              <a:rPr lang="en-US" dirty="0" smtClean="0"/>
              <a:t>Knowledge Discovery in Database </a:t>
            </a:r>
            <a:r>
              <a:rPr lang="th-TH" dirty="0" smtClean="0"/>
              <a:t>หรือ</a:t>
            </a:r>
            <a:r>
              <a:rPr lang="en-US" dirty="0" smtClean="0"/>
              <a:t> KDD</a:t>
            </a:r>
          </a:p>
          <a:p>
            <a:pPr lvl="1"/>
            <a:r>
              <a:rPr lang="th-TH" dirty="0" smtClean="0"/>
              <a:t>ใช้วิธีการทางสถิติ </a:t>
            </a:r>
            <a:r>
              <a:rPr lang="en-US" dirty="0" smtClean="0"/>
              <a:t>(statistical methods)</a:t>
            </a:r>
          </a:p>
          <a:p>
            <a:pPr lvl="1"/>
            <a:r>
              <a:rPr lang="th-TH" dirty="0" smtClean="0"/>
              <a:t>ใช้วิธีการทำเหมืองข้อมูล </a:t>
            </a:r>
            <a:r>
              <a:rPr lang="en-US" dirty="0" smtClean="0"/>
              <a:t>(data mining) </a:t>
            </a:r>
            <a:r>
              <a:rPr lang="th-TH" dirty="0" smtClean="0"/>
              <a:t>ด้วยวิธีการทาง</a:t>
            </a:r>
            <a:br>
              <a:rPr lang="th-TH" dirty="0" smtClean="0"/>
            </a:br>
            <a:r>
              <a:rPr lang="th-TH" dirty="0" smtClean="0"/>
              <a:t>การเรียนรู้ของเครื่อง </a:t>
            </a:r>
            <a:r>
              <a:rPr lang="en-US" dirty="0" smtClean="0"/>
              <a:t>(Machine Learning: ML)</a:t>
            </a:r>
          </a:p>
          <a:p>
            <a:r>
              <a:rPr lang="th-TH" dirty="0" smtClean="0"/>
              <a:t>วิธีการทางสถิติ ใช้การทดสอบสมมติฐานทางสถิติ</a:t>
            </a:r>
          </a:p>
          <a:p>
            <a:r>
              <a:rPr lang="th-TH" dirty="0" smtClean="0"/>
              <a:t>วิธีการเรียนรู้ของเครื่อง แบ่งข้อมูลเป็น</a:t>
            </a:r>
            <a:r>
              <a:rPr lang="en-US" dirty="0" smtClean="0"/>
              <a:t> 2 </a:t>
            </a:r>
            <a:r>
              <a:rPr lang="th-TH" dirty="0" smtClean="0"/>
              <a:t>ชุด</a:t>
            </a:r>
          </a:p>
          <a:p>
            <a:pPr lvl="1"/>
            <a:r>
              <a:rPr lang="th-TH" dirty="0" smtClean="0"/>
              <a:t>ชุดในการสร้างโมเดล</a:t>
            </a:r>
            <a:r>
              <a:rPr lang="en-US" dirty="0" smtClean="0"/>
              <a:t> (training set) </a:t>
            </a:r>
            <a:r>
              <a:rPr lang="th-TH" dirty="0" smtClean="0"/>
              <a:t>ซึ่งเป็นข้อมูลส่วนใหญ่</a:t>
            </a:r>
          </a:p>
          <a:p>
            <a:pPr lvl="1"/>
            <a:r>
              <a:rPr lang="th-TH" dirty="0" smtClean="0"/>
              <a:t>ชุดทดสอบโมเดล </a:t>
            </a:r>
            <a:r>
              <a:rPr lang="en-US" dirty="0" smtClean="0"/>
              <a:t>(test set) </a:t>
            </a:r>
            <a:r>
              <a:rPr lang="th-TH" dirty="0" smtClean="0"/>
              <a:t>ซึ่งต้องเป็นอิสระจาก</a:t>
            </a:r>
            <a:r>
              <a:rPr lang="en-US" dirty="0" smtClean="0"/>
              <a:t> training set</a:t>
            </a:r>
          </a:p>
          <a:p>
            <a:r>
              <a:rPr lang="th-TH" dirty="0" smtClean="0"/>
              <a:t>เมื่อทำการ</a:t>
            </a:r>
            <a:r>
              <a:rPr lang="en-US" dirty="0" smtClean="0"/>
              <a:t> train</a:t>
            </a:r>
            <a:r>
              <a:rPr lang="th-TH" dirty="0" smtClean="0"/>
              <a:t> แล้ว จะได้เป็นความรู้หรือโมเดล </a:t>
            </a:r>
          </a:p>
          <a:p>
            <a:pPr lvl="1"/>
            <a:r>
              <a:rPr lang="th-TH" dirty="0" smtClean="0"/>
              <a:t>สมการ</a:t>
            </a:r>
          </a:p>
          <a:p>
            <a:pPr lvl="1"/>
            <a:r>
              <a:rPr lang="th-TH" dirty="0" smtClean="0"/>
              <a:t>กฏ</a:t>
            </a:r>
          </a:p>
          <a:p>
            <a:r>
              <a:rPr lang="th-TH" dirty="0" smtClean="0"/>
              <a:t>โมเดลที่ได้จะมีความน่าเชื่อถือเพียงใดต้องมีการประเมินโมเดล โดยใช้ </a:t>
            </a:r>
            <a:r>
              <a:rPr lang="en-US" dirty="0" smtClean="0"/>
              <a:t>test set</a:t>
            </a:r>
            <a:endParaRPr lang="th-TH" dirty="0" smtClean="0"/>
          </a:p>
          <a:p>
            <a:pPr lvl="1"/>
            <a:endParaRPr lang="th-TH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65AE-075B-45FB-ADC0-2F18D90BC8EB}" type="slidenum">
              <a:rPr lang="th-TH" smtClean="0"/>
              <a:pPr>
                <a:defRPr/>
              </a:pPr>
              <a:t>8</a:t>
            </a:fld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Data Mining with </a:t>
            </a:r>
            <a:r>
              <a:rPr lang="en-US" b="1" dirty="0" err="1">
                <a:solidFill>
                  <a:srgbClr val="FF0000"/>
                </a:solidFill>
              </a:rPr>
              <a:t>Weka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hlinkClick r:id="rId2"/>
              </a:rPr>
              <a:t>http://www.youtube.com/user/WekaMOOC</a:t>
            </a:r>
            <a:endParaRPr lang="en-US" dirty="0"/>
          </a:p>
          <a:p>
            <a:r>
              <a:rPr lang="en-US" dirty="0"/>
              <a:t>Course1: Data mining with Weka</a:t>
            </a:r>
          </a:p>
          <a:p>
            <a:r>
              <a:rPr lang="en-US" dirty="0"/>
              <a:t>Course2: More Data mining with Weka</a:t>
            </a: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A2A01-FDC0-4986-BA31-0C80AFC43EE3}" type="slidenum">
              <a:rPr lang="en-US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5486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5482</TotalTime>
  <Words>1452</Words>
  <Application>Microsoft Office PowerPoint</Application>
  <PresentationFormat>On-screen Show (4:3)</PresentationFormat>
  <Paragraphs>334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Angsana New</vt:lpstr>
      <vt:lpstr>Arial</vt:lpstr>
      <vt:lpstr>Calibri</vt:lpstr>
      <vt:lpstr>Cambria</vt:lpstr>
      <vt:lpstr>Cordia New</vt:lpstr>
      <vt:lpstr>EucrosiaUPC</vt:lpstr>
      <vt:lpstr>Franklin Gothic Book</vt:lpstr>
      <vt:lpstr>LilyUPC</vt:lpstr>
      <vt:lpstr>Perpetua</vt:lpstr>
      <vt:lpstr>Tahoma</vt:lpstr>
      <vt:lpstr>Times New Roman</vt:lpstr>
      <vt:lpstr>Wingdings</vt:lpstr>
      <vt:lpstr>Wingdings 2</vt:lpstr>
      <vt:lpstr>Equity</vt:lpstr>
      <vt:lpstr>Data Analytics: Statistical Methods, Data Mining, Business Intelligence, Data Science</vt:lpstr>
      <vt:lpstr>Knowledge Discovery by Data Analysis with  R and Weka</vt:lpstr>
      <vt:lpstr>Knowledge Discovery</vt:lpstr>
      <vt:lpstr>Forward</vt:lpstr>
      <vt:lpstr>การวิเคราะห์ข้อมูลทาวสถิติ</vt:lpstr>
      <vt:lpstr>สถิติอนุมาน</vt:lpstr>
      <vt:lpstr>Backward กรณีที่ 1</vt:lpstr>
      <vt:lpstr>Backward กรณีที่ 2</vt:lpstr>
      <vt:lpstr>Data Mining with Weka</vt:lpstr>
      <vt:lpstr>What is data mining</vt:lpstr>
      <vt:lpstr>Source of my first Learning </vt:lpstr>
      <vt:lpstr>DW &amp; DM  =&gt; BI</vt:lpstr>
      <vt:lpstr>Business Intelligence http://en.wikipedia.org/wiki/Business_intelligence </vt:lpstr>
      <vt:lpstr>Data mining v.s. Statistics  (my question at 2006?)</vt:lpstr>
      <vt:lpstr>Statistical methods</vt:lpstr>
      <vt:lpstr>Steps in statistical hypothesis testing</vt:lpstr>
      <vt:lpstr>Type I and Type II errors</vt:lpstr>
      <vt:lpstr>Most common Statistical Modeling</vt:lpstr>
      <vt:lpstr>Data Mining Modeling</vt:lpstr>
      <vt:lpstr>Example</vt:lpstr>
      <vt:lpstr>CRISP-DM -&gt; Data Science Life Cycles </vt:lpstr>
      <vt:lpstr>PowerPoint Presentation</vt:lpstr>
      <vt:lpstr>Data mining: ก่อนที่จะเป็น BI </vt:lpstr>
      <vt:lpstr>Data/Variables in Weka</vt:lpstr>
      <vt:lpstr>Modeling (in Weka)</vt:lpstr>
      <vt:lpstr>Data set for Model Construction  </vt:lpstr>
      <vt:lpstr>Business Intelligence</vt:lpstr>
      <vt:lpstr>Business Intelligence http://en.wikipedia.org/wiki/Business_intelligence </vt:lpstr>
      <vt:lpstr>Business Intelligence Concepts</vt:lpstr>
      <vt:lpstr> </vt:lpstr>
      <vt:lpstr>PowerPoint Presentation</vt:lpstr>
      <vt:lpstr>โดยสรุป Business Intelligence เน้น</vt:lpstr>
      <vt:lpstr>Data Science</vt:lpstr>
      <vt:lpstr>From Business Intelligence  to Data Science</vt:lpstr>
      <vt:lpstr>From Descriptive to Prescriptive </vt:lpstr>
      <vt:lpstr>What is big data</vt:lpstr>
      <vt:lpstr>Data Science </vt:lpstr>
      <vt:lpstr>Statistics vs Data Science vs BI My questions at 2015</vt:lpstr>
      <vt:lpstr>PowerPoint Presentation</vt:lpstr>
      <vt:lpstr>http://reflectionsblog.emc.com/2014/08/business-intelligence-analyst-data-scientist-whats-difference/#.VRAM5fyUcoo </vt:lpstr>
      <vt:lpstr>   http://www.dtasciencecentral.com/profiles/blogs/17-analytic-disciplines-compared (July 2014)</vt:lpstr>
      <vt:lpstr>โดยสรุป Data Science วิทยาการข้อมูล</vt:lpstr>
      <vt:lpstr>ศาสตร์ที่เกี่ยวข้อง</vt:lpstr>
      <vt:lpstr>Knowledge and Skills needed for  Data Scientist (from my experiences)</vt:lpstr>
      <vt:lpstr>Towards Data Science</vt:lpstr>
      <vt:lpstr>Data Science Curriculum (Example)</vt:lpstr>
      <vt:lpstr>หลักสูตร Data Science ในประเทศไทย (ตัวอย่าง)</vt:lpstr>
      <vt:lpstr>Introduction to Data Science in  High school</vt:lpstr>
      <vt:lpstr>สาธิตระบบ BI &amp; Data Science</vt:lpstr>
    </vt:vector>
  </TitlesOfParts>
  <Company>sKz Community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Intelligence [BI]</dc:title>
  <dc:creator>sKzXP</dc:creator>
  <cp:lastModifiedBy>TATSC</cp:lastModifiedBy>
  <cp:revision>346</cp:revision>
  <cp:lastPrinted>2016-06-13T12:08:40Z</cp:lastPrinted>
  <dcterms:created xsi:type="dcterms:W3CDTF">2009-12-14T10:33:32Z</dcterms:created>
  <dcterms:modified xsi:type="dcterms:W3CDTF">2018-03-12T04:27:44Z</dcterms:modified>
</cp:coreProperties>
</file>